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803" r:id="rId1"/>
  </p:sldMasterIdLst>
  <p:sldIdLst>
    <p:sldId id="264" r:id="rId2"/>
    <p:sldId id="265" r:id="rId3"/>
    <p:sldId id="257" r:id="rId4"/>
    <p:sldId id="266" r:id="rId5"/>
    <p:sldId id="267" r:id="rId6"/>
    <p:sldId id="268" r:id="rId7"/>
    <p:sldId id="269" r:id="rId8"/>
    <p:sldId id="270" r:id="rId9"/>
    <p:sldId id="271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83" r:id="rId21"/>
    <p:sldId id="284" r:id="rId22"/>
    <p:sldId id="285" r:id="rId23"/>
    <p:sldId id="286" r:id="rId24"/>
    <p:sldId id="287" r:id="rId25"/>
    <p:sldId id="288" r:id="rId26"/>
    <p:sldId id="289" r:id="rId27"/>
    <p:sldId id="290" r:id="rId28"/>
    <p:sldId id="294" r:id="rId29"/>
    <p:sldId id="272" r:id="rId30"/>
    <p:sldId id="291" r:id="rId31"/>
    <p:sldId id="295" r:id="rId32"/>
    <p:sldId id="296" r:id="rId33"/>
    <p:sldId id="297" r:id="rId34"/>
    <p:sldId id="298" r:id="rId35"/>
    <p:sldId id="299" r:id="rId36"/>
    <p:sldId id="300" r:id="rId37"/>
    <p:sldId id="301" r:id="rId38"/>
    <p:sldId id="303" r:id="rId39"/>
    <p:sldId id="304" r:id="rId40"/>
  </p:sldIdLst>
  <p:sldSz cx="9144000" cy="6858000" type="screen4x3"/>
  <p:notesSz cx="6858000" cy="9144000"/>
  <p:embeddedFontLst>
    <p:embeddedFont>
      <p:font typeface="Arial Unicode MS" panose="020B0604020202020204" pitchFamily="34" charset="-128"/>
      <p:regular r:id="rId41"/>
    </p:embeddedFont>
    <p:embeddedFont>
      <p:font typeface="Back to the future 2002" panose="02000000000000000000" pitchFamily="2" charset="0"/>
      <p:regular r:id="rId42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81A5"/>
    <a:srgbClr val="E8BAD2"/>
    <a:srgbClr val="EFC7D7"/>
    <a:srgbClr val="05255A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99" autoAdjust="0"/>
    <p:restoredTop sz="96154" autoAdjust="0"/>
  </p:normalViewPr>
  <p:slideViewPr>
    <p:cSldViewPr snapToGrid="0" snapToObjects="1">
      <p:cViewPr varScale="1">
        <p:scale>
          <a:sx n="87" d="100"/>
          <a:sy n="87" d="100"/>
        </p:scale>
        <p:origin x="2454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005EE-2370-9229-173B-835F6921EC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3871706-19F5-D19A-D765-C133F796BA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9C677C2-D5FB-D249-1CB5-9AC1F4775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F38E1B4-4BB0-1758-4C36-52DDB43E3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17A4645-62C6-848A-D643-52E13171D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898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4711B2-AC61-6073-496F-C4B339A49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4CC4482-6954-53B7-DF66-E24852694D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2ACEA1B-8531-BF6F-88AE-A6910FF9E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CB95010-FB3C-5352-BD26-B6B2C2034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7CF3671-EA6F-8FD6-8866-622584AB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506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EC8AE7F-BBFE-3E1B-CE52-C70B32D5B7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3AECBCF-AA9F-075A-0C4A-913A81D733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A7B3420-EC11-3B04-430A-F23D5D2F3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63A107D-1258-2801-0D7D-82DD4F32E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F401FF-ADA7-0526-7558-7D511BC56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972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215720-59DF-5DB4-BC13-2DD2A7FC6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B304F95-AFF1-37A5-8832-BA8F7A0A5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5588B1C-9B65-0AAB-954B-28D36C20B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9732322-B887-EA09-FAFD-30990CD61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E689B40-E667-C739-FE56-8602E0C84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254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83E6E5-4CFD-84B5-47D2-4DC821C1A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6B33CF8-2DD8-1B84-0362-978880763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BC2A6A-09A8-F283-DFB8-A9E87CFA0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D96845B-13C8-4B41-F5BB-37D937141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EDF457E-A1EA-43F5-327E-5C1C39273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025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341C36-1979-1AAA-CA0A-3120D8D0A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1D348CD-09F2-CEB2-51A8-231D360DA4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E897A99-88BC-4CD9-2821-54F7D25122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EF30405-161F-32B6-AEED-D151F8BD2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C9EFA85-CD15-12FF-C217-A454DB4B4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5C3E140-22A2-78B1-16FE-2EB7F9CC2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026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DAC36C-D220-FCFF-CF0B-668BB0107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AB10909-6C1D-C75A-D783-25F32DF66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EC6B06E-B718-6277-945B-A3A4ECE36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B579BD9-99FD-9D20-96CD-B37A3EC7C8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BFB02A3-8628-5EBB-D812-3FBD49B854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A8CAC51-5CA4-7AAC-0C83-D71E9C4D2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8682480-8B54-0B70-2A26-7A80BD064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618DB71-2F46-EB0A-FD1D-CE6C705EF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979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BB2FDA-E8A8-4C8E-F0F7-728490A7A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6A31190-EF88-6FFA-9EEA-6B5ADE4DE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8D42049-8C89-BAC6-73FD-6F944A01D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2394AA5-4961-C2F2-965D-754662D9A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506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11455D3-FD91-6273-A8AF-D571F6CEF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D97279C-216E-893D-36DB-B7C280ED8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32FAEC6-06CD-76F4-0FD3-A117BB5D5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387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F90721-1F87-85A8-7CC5-185A3B37F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529F80C-4BEB-40FB-F067-604C4E4B5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313F8DD-CC89-9005-64AE-E84A0E23F1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76724A1-6FE4-F18C-2223-7A9FA6FB6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6313C7F-B888-04E4-0A3A-775D58CB8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CB6D389-AC59-F7AE-E941-28C1AA9A2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122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23B5B1-AFFD-A331-174B-0A8C981E1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FCE7D6B-685B-8086-4696-2D1A283325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FC4E47E-41C8-E3D9-BB8D-EE08162B9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FB35378-6F74-E299-FA6E-9F230AFED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ED0B618-5F47-0798-4FF6-B821FA62A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7FB8CC1-1D4A-2628-DAC1-3FB5C22F8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744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6E928AD-A962-CD0D-B27E-CE41EB556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7ED9895-DE33-53A3-C324-B223A80FFA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E00D0DF-3EEB-465F-C7E9-7F127D1A02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6330450-F757-95F4-B030-4E32CB590D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6223F1-846A-D498-2A42-1BC8798AD2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210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3606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A4A7DD-C656-E971-B946-4B0173A2E7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EAB818B4-E577-1574-BD56-0307AEB5C27B}"/>
              </a:ext>
            </a:extLst>
          </p:cNvPr>
          <p:cNvSpPr/>
          <p:nvPr/>
        </p:nvSpPr>
        <p:spPr>
          <a:xfrm>
            <a:off x="628650" y="160288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0"/>
                </a:gradFill>
                <a:latin typeface="Back to the future 2002" panose="02000000000000000000" pitchFamily="2" charset="0"/>
              </a:rPr>
              <a:t>{</a:t>
            </a:r>
            <a:r>
              <a:rPr lang="fr-FR" sz="2800" dirty="0"/>
              <a:t>Installation et Configuration de Bash sous Windows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E297A6AB-6A2A-FC49-A2DE-B2D8736E2F09}"/>
              </a:ext>
            </a:extLst>
          </p:cNvPr>
          <p:cNvSpPr/>
          <p:nvPr/>
        </p:nvSpPr>
        <p:spPr>
          <a:xfrm>
            <a:off x="628650" y="293863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40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0"/>
                </a:gradFill>
                <a:latin typeface="Back to the future 2002" panose="02000000000000000000" pitchFamily="2" charset="0"/>
              </a:rPr>
              <a:t>}</a:t>
            </a:r>
            <a:r>
              <a:rPr lang="en-US" sz="2800" dirty="0"/>
              <a:t> </a:t>
            </a:r>
            <a:r>
              <a:rPr lang="fr-FR" sz="2800" dirty="0"/>
              <a:t>Exécuter des commandes Linux directement sous Windows.</a:t>
            </a:r>
            <a:endParaRPr lang="en-US" sz="2800" dirty="0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D837BF81-740B-FF08-35AC-20D5A2FE0950}"/>
              </a:ext>
            </a:extLst>
          </p:cNvPr>
          <p:cNvSpPr/>
          <p:nvPr/>
        </p:nvSpPr>
        <p:spPr>
          <a:xfrm>
            <a:off x="628650" y="425690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40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0"/>
                </a:gradFill>
                <a:latin typeface="Back to the future 2002" panose="02000000000000000000" pitchFamily="2" charset="0"/>
              </a:rPr>
              <a:t>|</a:t>
            </a:r>
            <a:r>
              <a:rPr lang="en-US" sz="3200" dirty="0">
                <a:latin typeface="Back to the future 2002" panose="02000000000000000000" pitchFamily="2" charset="0"/>
              </a:rPr>
              <a:t> </a:t>
            </a:r>
            <a:r>
              <a:rPr lang="fr-FR" sz="2800" dirty="0"/>
              <a:t>Accéder aux fichiers Windows et Linux de manière transparente.</a:t>
            </a:r>
            <a:endParaRPr lang="en-US" sz="32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EC8E30-EC00-375C-D1D5-BBA6FA5C7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176" y="186710"/>
            <a:ext cx="8697951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o</a:t>
            </a:r>
            <a:r>
              <a:rPr sz="36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bjectif</a:t>
            </a:r>
            <a:r>
              <a:rPr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de la session </a:t>
            </a:r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2</a:t>
            </a:r>
            <a:endParaRPr sz="36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1425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4E20ED-690E-4F08-C3BA-45BFA9C64B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99F31AF5-E744-754D-8088-A82C02E4F411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Exécuter des commandes Linux </a:t>
            </a:r>
            <a:r>
              <a:rPr lang="fr-FR" sz="2800" dirty="0" err="1"/>
              <a:t>disrectement</a:t>
            </a:r>
            <a:r>
              <a:rPr lang="fr-FR" sz="2800" dirty="0"/>
              <a:t> sous Windows sans machine virtuelle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AB11ADD1-A0CC-9F08-B668-6D5429E8093B}"/>
              </a:ext>
            </a:extLst>
          </p:cNvPr>
          <p:cNvSpPr/>
          <p:nvPr/>
        </p:nvSpPr>
        <p:spPr>
          <a:xfrm>
            <a:off x="628650" y="249742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Développer dans un environnement Linux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D4066652-DBAE-4C0D-607F-66912C52DD12}"/>
              </a:ext>
            </a:extLst>
          </p:cNvPr>
          <p:cNvSpPr/>
          <p:nvPr/>
        </p:nvSpPr>
        <p:spPr>
          <a:xfrm>
            <a:off x="628650" y="383316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Interopérabilité entre les outils Windows et Linux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38EEE97-61F3-676E-046B-C4F1A9F21ADB}"/>
              </a:ext>
            </a:extLst>
          </p:cNvPr>
          <p:cNvSpPr txBox="1"/>
          <p:nvPr/>
        </p:nvSpPr>
        <p:spPr>
          <a:xfrm>
            <a:off x="628650" y="250197"/>
            <a:ext cx="78867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</a:t>
            </a:r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bash</a:t>
            </a:r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sous </a:t>
            </a:r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windows</a:t>
            </a:r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?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2EA3FFE4-4D93-79FB-3275-7BC961C6581D}"/>
              </a:ext>
            </a:extLst>
          </p:cNvPr>
          <p:cNvSpPr/>
          <p:nvPr/>
        </p:nvSpPr>
        <p:spPr>
          <a:xfrm>
            <a:off x="628650" y="5168905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Gains de performances</a:t>
            </a:r>
          </a:p>
        </p:txBody>
      </p:sp>
    </p:spTree>
    <p:extLst>
      <p:ext uri="{BB962C8B-B14F-4D97-AF65-F5344CB8AC3E}">
        <p14:creationId xmlns:p14="http://schemas.microsoft.com/office/powerpoint/2010/main" val="3023635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1423E5-203F-13B1-EB1C-7F3ACD2BD5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559D19D3-4817-71E1-28ED-B02F6C21CF6E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Activer WSL et installer une distribution Linux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AD1DEF4A-A63F-A043-CD0A-BCEEA3F7D6C8}"/>
              </a:ext>
            </a:extLst>
          </p:cNvPr>
          <p:cNvSpPr/>
          <p:nvPr/>
        </p:nvSpPr>
        <p:spPr>
          <a:xfrm>
            <a:off x="628650" y="249742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Mettre à jour WSL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410C289-8A66-E50A-BA6A-13FB07F3BD40}"/>
              </a:ext>
            </a:extLst>
          </p:cNvPr>
          <p:cNvSpPr/>
          <p:nvPr/>
        </p:nvSpPr>
        <p:spPr>
          <a:xfrm>
            <a:off x="628650" y="383316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Vérifier l’activation et voir la liste des distributions installées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039D964-125A-1A65-C840-493874024438}"/>
              </a:ext>
            </a:extLst>
          </p:cNvPr>
          <p:cNvSpPr txBox="1"/>
          <p:nvPr/>
        </p:nvSpPr>
        <p:spPr>
          <a:xfrm>
            <a:off x="628650" y="250197"/>
            <a:ext cx="78867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installation de </a:t>
            </a:r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wsl</a:t>
            </a:r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en «3 </a:t>
            </a:r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etapes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221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DC7852-8A78-3C97-9B22-77AA4CAF0D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98E82AB6-000F-8455-EAB4-C773F4C0B736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Depuis </a:t>
            </a:r>
            <a:r>
              <a:rPr lang="fr-FR" sz="2800" dirty="0" err="1"/>
              <a:t>Powershell</a:t>
            </a:r>
            <a:r>
              <a:rPr lang="fr-FR" sz="2800" dirty="0"/>
              <a:t> ou CMD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FBB0C5F6-1461-42DE-3890-464BA898568E}"/>
              </a:ext>
            </a:extLst>
          </p:cNvPr>
          <p:cNvSpPr/>
          <p:nvPr/>
        </p:nvSpPr>
        <p:spPr>
          <a:xfrm>
            <a:off x="628650" y="249742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Depuis le menu Démarrer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8EF7DE85-2548-300F-E23C-01C819BCD9C3}"/>
              </a:ext>
            </a:extLst>
          </p:cNvPr>
          <p:cNvSpPr/>
          <p:nvPr/>
        </p:nvSpPr>
        <p:spPr>
          <a:xfrm>
            <a:off x="628650" y="383316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Depuis Windows Terminal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6FE84967-6851-D965-5DEF-8ED6EBBE7E1C}"/>
              </a:ext>
            </a:extLst>
          </p:cNvPr>
          <p:cNvSpPr txBox="1"/>
          <p:nvPr/>
        </p:nvSpPr>
        <p:spPr>
          <a:xfrm>
            <a:off x="628650" y="250197"/>
            <a:ext cx="78867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lancer </a:t>
            </a:r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bash</a:t>
            </a:r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sous </a:t>
            </a:r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windows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732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00676B-EC33-77B8-67DE-61DE9179CE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0BC375D1-9363-A518-ACD0-A9CF62858F69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Accéder aux fichiers Windows depuis Bash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89909A4D-FBD1-CE52-52BE-5FC73A05087A}"/>
              </a:ext>
            </a:extLst>
          </p:cNvPr>
          <p:cNvSpPr/>
          <p:nvPr/>
        </p:nvSpPr>
        <p:spPr>
          <a:xfrm>
            <a:off x="628650" y="249742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Accéder aux fichiers Linux depuis Windows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A787A3E4-1CFF-3C6F-D2FA-8D178AE93019}"/>
              </a:ext>
            </a:extLst>
          </p:cNvPr>
          <p:cNvSpPr/>
          <p:nvPr/>
        </p:nvSpPr>
        <p:spPr>
          <a:xfrm>
            <a:off x="628650" y="383316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Copier un fichier de Windows vers Linux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6893AF2-BA99-E1A0-164E-BB1A6EDB4B7D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acces</a:t>
            </a:r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aux fichiers </a:t>
            </a:r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windows</a:t>
            </a:r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et linux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1672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52E068-37F4-456A-22CB-52EA9D1D0B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90A1FD5B-80EB-9DF4-E286-91E3160B81FF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Ajouter un alias dans </a:t>
            </a:r>
            <a:r>
              <a:rPr lang="fr-FR" sz="2800" dirty="0" err="1"/>
              <a:t>Bashrc</a:t>
            </a:r>
            <a:endParaRPr lang="fr-FR" sz="2800" dirty="0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B8DF19F6-BCDE-9FC3-8D60-69E46E020535}"/>
              </a:ext>
            </a:extLst>
          </p:cNvPr>
          <p:cNvSpPr/>
          <p:nvPr/>
        </p:nvSpPr>
        <p:spPr>
          <a:xfrm>
            <a:off x="628650" y="249742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Modifier l’invite de commande 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0C9FFC7A-D2CB-6DC8-FF9B-CC7D78072DA2}"/>
              </a:ext>
            </a:extLst>
          </p:cNvPr>
          <p:cNvSpPr/>
          <p:nvPr/>
        </p:nvSpPr>
        <p:spPr>
          <a:xfrm>
            <a:off x="628650" y="383316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Créer une fonction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1F72842-EAE4-AC80-A7F2-5126F8FD31EA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personnaliser </a:t>
            </a:r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bash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1517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E1D1F2-4537-291D-1573-3DA90EA30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4B13AD99-91F5-0CA8-9E46-850F82C159E3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APT – Debian, Ubuntu et dérivés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09BCB1AD-C306-BF24-2078-230D0D077F70}"/>
              </a:ext>
            </a:extLst>
          </p:cNvPr>
          <p:cNvSpPr/>
          <p:nvPr/>
        </p:nvSpPr>
        <p:spPr>
          <a:xfrm>
            <a:off x="628650" y="249742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DNF/YUM – </a:t>
            </a:r>
            <a:r>
              <a:rPr lang="fr-FR" sz="2800" dirty="0" err="1"/>
              <a:t>Fedora</a:t>
            </a:r>
            <a:r>
              <a:rPr lang="fr-FR" sz="2800" dirty="0"/>
              <a:t>, CentOS, RHEL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0652B537-6785-3591-5B04-6CE4936E9A7F}"/>
              </a:ext>
            </a:extLst>
          </p:cNvPr>
          <p:cNvSpPr/>
          <p:nvPr/>
        </p:nvSpPr>
        <p:spPr>
          <a:xfrm>
            <a:off x="628650" y="383316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 err="1"/>
              <a:t>Pacman</a:t>
            </a:r>
            <a:r>
              <a:rPr lang="fr-FR" sz="2800" dirty="0"/>
              <a:t> – Arch Linux et </a:t>
            </a:r>
            <a:r>
              <a:rPr lang="fr-FR" sz="2800" dirty="0" err="1"/>
              <a:t>Manjaro</a:t>
            </a:r>
            <a:endParaRPr lang="fr-FR" sz="280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5879E7B-3951-D924-C3D9-9B25FC51CE09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les gestionnaires de paquets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F3307117-DAB7-A35B-9E58-A92B4E9CD523}"/>
              </a:ext>
            </a:extLst>
          </p:cNvPr>
          <p:cNvSpPr/>
          <p:nvPr/>
        </p:nvSpPr>
        <p:spPr>
          <a:xfrm>
            <a:off x="611922" y="5168905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 err="1"/>
              <a:t>Zypper</a:t>
            </a:r>
            <a:r>
              <a:rPr lang="fr-FR" sz="2800" dirty="0"/>
              <a:t> - </a:t>
            </a:r>
            <a:r>
              <a:rPr lang="fr-FR" sz="2800" dirty="0" err="1"/>
              <a:t>OpenSUSE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2261107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3744E5-8F03-7DE6-68B7-B4FBACFA7B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13FE3A49-65A8-9D56-C5AD-DE6D19F7D350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Ouvrir Notepad depuis Bash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87F19D51-4982-1774-BE95-870E66269EA8}"/>
              </a:ext>
            </a:extLst>
          </p:cNvPr>
          <p:cNvSpPr/>
          <p:nvPr/>
        </p:nvSpPr>
        <p:spPr>
          <a:xfrm>
            <a:off x="628650" y="249742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Ouvrir l’explorateur Windows depuis Bash 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59F097CE-667B-3B8A-150D-BAAB7AB68F1D}"/>
              </a:ext>
            </a:extLst>
          </p:cNvPr>
          <p:cNvSpPr/>
          <p:nvPr/>
        </p:nvSpPr>
        <p:spPr>
          <a:xfrm>
            <a:off x="628650" y="383316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Exécuter un script Bash depuis </a:t>
            </a:r>
            <a:r>
              <a:rPr lang="fr-FR" sz="2800" dirty="0" err="1"/>
              <a:t>Powershell</a:t>
            </a:r>
            <a:endParaRPr lang="fr-FR" sz="280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D7F10E6-DAFB-145F-3423-66224762CB36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Exécution croisée </a:t>
            </a:r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windows</a:t>
            </a:r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/linux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1667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F1FE18-51D1-EFAC-6068-35DA904256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DD7AA24E-C4BC-09D9-0DE2-842D0B0B741F}"/>
              </a:ext>
            </a:extLst>
          </p:cNvPr>
          <p:cNvSpPr/>
          <p:nvPr/>
        </p:nvSpPr>
        <p:spPr>
          <a:xfrm>
            <a:off x="628650" y="160288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Installer WSL2 et une distribution Linux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C7F015CC-DBFA-8CCB-B861-0D6930E1B6B4}"/>
              </a:ext>
            </a:extLst>
          </p:cNvPr>
          <p:cNvSpPr/>
          <p:nvPr/>
        </p:nvSpPr>
        <p:spPr>
          <a:xfrm>
            <a:off x="628650" y="293863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 err="1"/>
              <a:t>Configurer</a:t>
            </a:r>
            <a:r>
              <a:rPr lang="en-US" sz="2800" dirty="0"/>
              <a:t> et </a:t>
            </a:r>
            <a:r>
              <a:rPr lang="en-US" sz="2800" dirty="0" err="1"/>
              <a:t>personnaliser</a:t>
            </a:r>
            <a:r>
              <a:rPr lang="en-US" sz="2800" dirty="0"/>
              <a:t> Bash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7066D8E4-1039-EE4D-B1B7-503EE9904AE5}"/>
              </a:ext>
            </a:extLst>
          </p:cNvPr>
          <p:cNvSpPr/>
          <p:nvPr/>
        </p:nvSpPr>
        <p:spPr>
          <a:xfrm>
            <a:off x="628650" y="425690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Gérer les fichiers entre Windows et Linux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C80971A7-8834-6514-4C4F-F45FA5FD3807}"/>
              </a:ext>
            </a:extLst>
          </p:cNvPr>
          <p:cNvSpPr txBox="1"/>
          <p:nvPr/>
        </p:nvSpPr>
        <p:spPr>
          <a:xfrm>
            <a:off x="628650" y="250197"/>
            <a:ext cx="78867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r</a:t>
            </a:r>
            <a:r>
              <a:rPr lang="fr-FR" sz="27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ésumé de la session 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91322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AB96B0-5C47-82A1-7077-0AC2FCD81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95876E44-D00D-BB4E-3EAF-0B1F74AD95A2}"/>
              </a:ext>
            </a:extLst>
          </p:cNvPr>
          <p:cNvSpPr/>
          <p:nvPr/>
        </p:nvSpPr>
        <p:spPr>
          <a:xfrm>
            <a:off x="628650" y="160288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Les différents gestionnaires de paquets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033B400E-83D1-7674-730D-94461F4C4A31}"/>
              </a:ext>
            </a:extLst>
          </p:cNvPr>
          <p:cNvSpPr/>
          <p:nvPr/>
        </p:nvSpPr>
        <p:spPr>
          <a:xfrm>
            <a:off x="628650" y="293863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 err="1"/>
              <a:t>Exécuter</a:t>
            </a:r>
            <a:r>
              <a:rPr lang="en-US" sz="2800" dirty="0"/>
              <a:t> des </a:t>
            </a:r>
            <a:r>
              <a:rPr lang="en-US" sz="2800" dirty="0" err="1"/>
              <a:t>commandes</a:t>
            </a:r>
            <a:r>
              <a:rPr lang="en-US" sz="2800" dirty="0"/>
              <a:t> entre Windows et Linux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EBE9544D-1E3A-AC2B-08C5-9CF085053F6C}"/>
              </a:ext>
            </a:extLst>
          </p:cNvPr>
          <p:cNvSpPr/>
          <p:nvPr/>
        </p:nvSpPr>
        <p:spPr>
          <a:xfrm>
            <a:off x="628650" y="4256909"/>
            <a:ext cx="7886700" cy="1764750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b="1" dirty="0"/>
              <a:t>Prochaine session :</a:t>
            </a:r>
            <a:br>
              <a:rPr lang="fr-FR" sz="2800" b="1" dirty="0"/>
            </a:br>
            <a:r>
              <a:rPr lang="fr-FR" sz="2800" b="1" dirty="0"/>
              <a:t>Maitriser les commandes de base et comprendre leur fonctionnement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08E3DBC-FD8B-1DBA-55E8-CC2CB16AC903}"/>
              </a:ext>
            </a:extLst>
          </p:cNvPr>
          <p:cNvSpPr txBox="1"/>
          <p:nvPr/>
        </p:nvSpPr>
        <p:spPr>
          <a:xfrm>
            <a:off x="628650" y="250197"/>
            <a:ext cx="78867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r</a:t>
            </a:r>
            <a:r>
              <a:rPr lang="fr-FR" sz="27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ésumé de la session 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95844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0B60CA-813D-918F-1F46-144B2D8D7C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BBD28B7C-54C5-894D-035F-A50E7C11830E}"/>
              </a:ext>
            </a:extLst>
          </p:cNvPr>
          <p:cNvSpPr/>
          <p:nvPr/>
        </p:nvSpPr>
        <p:spPr>
          <a:xfrm>
            <a:off x="628650" y="160288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0"/>
                </a:gradFill>
                <a:latin typeface="Back to the future 2002" panose="02000000000000000000" pitchFamily="2" charset="0"/>
              </a:rPr>
              <a:t>{ </a:t>
            </a:r>
            <a:r>
              <a:rPr lang="en-US" sz="2800" dirty="0" err="1"/>
              <a:t>Comprendre</a:t>
            </a:r>
            <a:r>
              <a:rPr lang="en-US" sz="2800" dirty="0"/>
              <a:t> les bases de Bash et son </a:t>
            </a:r>
            <a:r>
              <a:rPr lang="en-US" sz="2800" dirty="0" err="1"/>
              <a:t>rôle</a:t>
            </a:r>
            <a:r>
              <a:rPr lang="en-US" sz="2800" dirty="0"/>
              <a:t> dans </a:t>
            </a:r>
            <a:r>
              <a:rPr lang="en-US" sz="2800" dirty="0" err="1"/>
              <a:t>l'interaction</a:t>
            </a:r>
            <a:r>
              <a:rPr lang="en-US" sz="2800" dirty="0"/>
              <a:t> avec le </a:t>
            </a:r>
            <a:r>
              <a:rPr lang="en-US" sz="2800" dirty="0" err="1"/>
              <a:t>système</a:t>
            </a:r>
            <a:r>
              <a:rPr lang="en-US" sz="2800" dirty="0"/>
              <a:t> </a:t>
            </a:r>
            <a:r>
              <a:rPr lang="en-US" sz="2800" dirty="0" err="1"/>
              <a:t>d'exploitation</a:t>
            </a:r>
            <a:endParaRPr lang="fr-FR" sz="2800" dirty="0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8777A6EB-B2EA-1EEB-3875-6D0D9CBEB321}"/>
              </a:ext>
            </a:extLst>
          </p:cNvPr>
          <p:cNvSpPr/>
          <p:nvPr/>
        </p:nvSpPr>
        <p:spPr>
          <a:xfrm>
            <a:off x="628650" y="293863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40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0"/>
                </a:gradFill>
                <a:latin typeface="Back to the future 2002" panose="02000000000000000000" pitchFamily="2" charset="0"/>
              </a:rPr>
              <a:t>}</a:t>
            </a:r>
            <a:r>
              <a:rPr lang="en-US" sz="2800" dirty="0"/>
              <a:t> Comparer Bash avec d'autres shells pour </a:t>
            </a:r>
            <a:r>
              <a:rPr lang="en-US" sz="2800" dirty="0" err="1"/>
              <a:t>mieux</a:t>
            </a:r>
            <a:r>
              <a:rPr lang="en-US" sz="2800" dirty="0"/>
              <a:t> </a:t>
            </a:r>
            <a:r>
              <a:rPr lang="en-US" sz="2800" dirty="0" err="1"/>
              <a:t>apprécier</a:t>
            </a:r>
            <a:r>
              <a:rPr lang="en-US" sz="2800" dirty="0"/>
              <a:t> </a:t>
            </a:r>
            <a:r>
              <a:rPr lang="en-US" sz="2800" dirty="0" err="1"/>
              <a:t>ses</a:t>
            </a:r>
            <a:r>
              <a:rPr lang="en-US" sz="2800" dirty="0"/>
              <a:t> </a:t>
            </a:r>
            <a:r>
              <a:rPr lang="en-US" sz="2800" dirty="0" err="1"/>
              <a:t>avantages</a:t>
            </a:r>
            <a:r>
              <a:rPr lang="en-US" sz="2800" dirty="0"/>
              <a:t>.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26840C16-7EDF-FE87-2E75-870F08801367}"/>
              </a:ext>
            </a:extLst>
          </p:cNvPr>
          <p:cNvSpPr/>
          <p:nvPr/>
        </p:nvSpPr>
        <p:spPr>
          <a:xfrm>
            <a:off x="628650" y="425690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40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0"/>
                </a:gradFill>
                <a:latin typeface="Back to the future 2002" panose="02000000000000000000" pitchFamily="2" charset="0"/>
              </a:rPr>
              <a:t>|</a:t>
            </a:r>
            <a:r>
              <a:rPr lang="en-US" sz="3200" dirty="0">
                <a:latin typeface="Back to the future 2002" panose="02000000000000000000" pitchFamily="2" charset="0"/>
              </a:rPr>
              <a:t> </a:t>
            </a:r>
            <a:r>
              <a:rPr lang="en-US" sz="2800" dirty="0"/>
              <a:t>Explorer les </a:t>
            </a:r>
            <a:r>
              <a:rPr lang="en-US" sz="2800" dirty="0" err="1"/>
              <a:t>avantages</a:t>
            </a:r>
            <a:r>
              <a:rPr lang="en-US" sz="2800" dirty="0"/>
              <a:t> de </a:t>
            </a:r>
            <a:r>
              <a:rPr lang="en-US" sz="2800" dirty="0" err="1"/>
              <a:t>l'utilisation</a:t>
            </a:r>
            <a:r>
              <a:rPr lang="en-US" sz="2800" dirty="0"/>
              <a:t> de Bash sous Windows avec WSL. </a:t>
            </a:r>
            <a:endParaRPr lang="en-US" sz="3200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C93F861A-FAC6-3770-8A5D-9BEC5516869D}"/>
              </a:ext>
            </a:extLst>
          </p:cNvPr>
          <p:cNvSpPr txBox="1"/>
          <p:nvPr/>
        </p:nvSpPr>
        <p:spPr>
          <a:xfrm>
            <a:off x="2286000" y="324433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9285D2-ED1E-89DF-2962-A92B743EE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186710"/>
            <a:ext cx="8515350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o</a:t>
            </a:r>
            <a:r>
              <a:rPr sz="36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bjectif</a:t>
            </a:r>
            <a:r>
              <a:rPr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de la session 1</a:t>
            </a:r>
          </a:p>
        </p:txBody>
      </p:sp>
    </p:spTree>
    <p:extLst>
      <p:ext uri="{BB962C8B-B14F-4D97-AF65-F5344CB8AC3E}">
        <p14:creationId xmlns:p14="http://schemas.microsoft.com/office/powerpoint/2010/main" val="3929849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7D9BB5-D74C-B122-1D12-DEAED099FF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7EBF7E33-1474-76AB-C1BE-85804BEF1B29}"/>
              </a:ext>
            </a:extLst>
          </p:cNvPr>
          <p:cNvSpPr/>
          <p:nvPr/>
        </p:nvSpPr>
        <p:spPr>
          <a:xfrm>
            <a:off x="628650" y="160288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0"/>
                </a:gradFill>
                <a:latin typeface="Back to the future 2002" panose="02000000000000000000" pitchFamily="2" charset="0"/>
              </a:rPr>
              <a:t>{</a:t>
            </a:r>
            <a:r>
              <a:rPr lang="fr-FR" sz="2800" dirty="0"/>
              <a:t> Comprendre la structure d’une commande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EFEE1A66-EB9C-ADCA-CDE9-7BDBEDD80509}"/>
              </a:ext>
            </a:extLst>
          </p:cNvPr>
          <p:cNvSpPr/>
          <p:nvPr/>
        </p:nvSpPr>
        <p:spPr>
          <a:xfrm>
            <a:off x="628650" y="293863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40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0"/>
                </a:gradFill>
                <a:latin typeface="Back to the future 2002" panose="02000000000000000000" pitchFamily="2" charset="0"/>
              </a:rPr>
              <a:t>}</a:t>
            </a:r>
            <a:r>
              <a:rPr lang="en-US" sz="2800" dirty="0"/>
              <a:t> </a:t>
            </a:r>
            <a:r>
              <a:rPr lang="fr-FR" sz="2800" dirty="0"/>
              <a:t> Maitriser les commandes de base</a:t>
            </a:r>
            <a:endParaRPr lang="en-US" sz="2800" dirty="0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793A3602-29EA-B1E0-E016-FE22F64689AF}"/>
              </a:ext>
            </a:extLst>
          </p:cNvPr>
          <p:cNvSpPr/>
          <p:nvPr/>
        </p:nvSpPr>
        <p:spPr>
          <a:xfrm>
            <a:off x="628650" y="425690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40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0"/>
                </a:gradFill>
                <a:latin typeface="Back to the future 2002" panose="02000000000000000000" pitchFamily="2" charset="0"/>
              </a:rPr>
              <a:t>|</a:t>
            </a:r>
            <a:r>
              <a:rPr lang="en-US" sz="3200" dirty="0">
                <a:latin typeface="Back to the future 2002" panose="02000000000000000000" pitchFamily="2" charset="0"/>
              </a:rPr>
              <a:t> </a:t>
            </a:r>
            <a:r>
              <a:rPr lang="fr-FR" sz="2800" dirty="0"/>
              <a:t>Gagner en autonomie sur un terminal</a:t>
            </a:r>
            <a:endParaRPr lang="en-US" sz="32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8B8DFB-4AD7-9DD4-58BB-F9EF8BD1E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176" y="186710"/>
            <a:ext cx="8697951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o</a:t>
            </a:r>
            <a:r>
              <a:rPr sz="36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bjectif</a:t>
            </a:r>
            <a:r>
              <a:rPr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de la session </a:t>
            </a:r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3</a:t>
            </a:r>
            <a:endParaRPr sz="36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9466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E96320-F5CE-9531-C4D6-7AB93C459C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0D970448-6837-5564-03C6-5541F1F710E9}"/>
              </a:ext>
            </a:extLst>
          </p:cNvPr>
          <p:cNvSpPr/>
          <p:nvPr/>
        </p:nvSpPr>
        <p:spPr>
          <a:xfrm>
            <a:off x="628650" y="1179143"/>
            <a:ext cx="7886700" cy="515700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dirty="0"/>
              <a:t>Forme générale : commande [options] [arguments]</a:t>
            </a:r>
          </a:p>
          <a:p>
            <a:endParaRPr lang="fr-FR" sz="2400" dirty="0"/>
          </a:p>
          <a:p>
            <a:r>
              <a:rPr lang="fr-FR" sz="2400" dirty="0"/>
              <a:t>Exemple : ls -l /home/user</a:t>
            </a:r>
          </a:p>
          <a:p>
            <a:endParaRPr lang="fr-F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ls = commande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-l = option (long format)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/home/user = argument (chemin)</a:t>
            </a:r>
          </a:p>
          <a:p>
            <a:endParaRPr lang="fr-FR" sz="2400" dirty="0"/>
          </a:p>
          <a:p>
            <a:r>
              <a:rPr lang="fr-FR" sz="2400" dirty="0"/>
              <a:t>La commande est exécutée par un programme associé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48D527F-9065-41C5-35FF-EB4C56D2E15C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structure d’une commande </a:t>
            </a:r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bash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7189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2DEC47-1076-8B9C-8C8D-DE9B84EE0D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735F41CF-F1B1-269A-D989-55842B1EBFB7}"/>
              </a:ext>
            </a:extLst>
          </p:cNvPr>
          <p:cNvSpPr/>
          <p:nvPr/>
        </p:nvSpPr>
        <p:spPr>
          <a:xfrm>
            <a:off x="628650" y="1179143"/>
            <a:ext cx="7886700" cy="515700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dirty="0"/>
              <a:t>Variables :</a:t>
            </a:r>
          </a:p>
          <a:p>
            <a:r>
              <a:rPr lang="fr-FR" sz="2400" dirty="0"/>
              <a:t>    Affectation : nom=valeur</a:t>
            </a:r>
          </a:p>
          <a:p>
            <a:r>
              <a:rPr lang="fr-FR" sz="2400" dirty="0"/>
              <a:t>    Appel : $nom</a:t>
            </a:r>
          </a:p>
          <a:p>
            <a:endParaRPr lang="fr-FR" sz="2400" dirty="0"/>
          </a:p>
          <a:p>
            <a:r>
              <a:rPr lang="fr-FR" sz="2400" dirty="0"/>
              <a:t>Redirections :</a:t>
            </a:r>
          </a:p>
          <a:p>
            <a:r>
              <a:rPr lang="fr-FR" sz="2400" dirty="0"/>
              <a:t>    &gt; : redirige la sortie vers un fichier</a:t>
            </a:r>
          </a:p>
          <a:p>
            <a:r>
              <a:rPr lang="fr-FR" sz="2400" dirty="0"/>
              <a:t>    &lt; : lit depuis un fichier</a:t>
            </a:r>
          </a:p>
          <a:p>
            <a:r>
              <a:rPr lang="fr-FR" sz="2400" dirty="0"/>
              <a:t>    &gt;&gt; : ajoute à un fichier</a:t>
            </a:r>
          </a:p>
          <a:p>
            <a:endParaRPr lang="fr-FR" sz="2400" dirty="0"/>
          </a:p>
          <a:p>
            <a:r>
              <a:rPr lang="fr-FR" sz="2400" dirty="0"/>
              <a:t>Pipes | :</a:t>
            </a:r>
          </a:p>
          <a:p>
            <a:r>
              <a:rPr lang="fr-FR" sz="2400" dirty="0"/>
              <a:t>    Envoie la sortie d’une commande vers une autre</a:t>
            </a:r>
          </a:p>
          <a:p>
            <a:r>
              <a:rPr lang="fr-FR" sz="2400" dirty="0"/>
              <a:t>    Exemple : cat fichier.txt | </a:t>
            </a:r>
            <a:r>
              <a:rPr lang="fr-FR" sz="2400" dirty="0" err="1"/>
              <a:t>grep</a:t>
            </a:r>
            <a:r>
              <a:rPr lang="fr-FR" sz="2400" dirty="0"/>
              <a:t> "erreur"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E13182-DA37-5733-01D9-19ED3D13776E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variables, redirection et pipes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3420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99D959-ADC1-505F-F653-B3298CC989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67AF2299-9DA2-F38C-70E2-DEB1BD98E740}"/>
              </a:ext>
            </a:extLst>
          </p:cNvPr>
          <p:cNvSpPr/>
          <p:nvPr/>
        </p:nvSpPr>
        <p:spPr>
          <a:xfrm>
            <a:off x="628650" y="1179143"/>
            <a:ext cx="7886700" cy="515700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/>
              <a:t>pwd : affiche le chemin courant</a:t>
            </a:r>
          </a:p>
          <a:p>
            <a:endParaRPr lang="fr-FR" sz="2400"/>
          </a:p>
          <a:p>
            <a:r>
              <a:rPr lang="fr-FR" sz="2400"/>
              <a:t>ls : liste les fichiers (options -l, -a, etc.)</a:t>
            </a:r>
          </a:p>
          <a:p>
            <a:endParaRPr lang="fr-FR" sz="2400"/>
          </a:p>
          <a:p>
            <a:r>
              <a:rPr lang="fr-FR" sz="2400"/>
              <a:t>cd : change de répertoire</a:t>
            </a:r>
          </a:p>
          <a:p>
            <a:endParaRPr lang="fr-FR" sz="2400"/>
          </a:p>
          <a:p>
            <a:r>
              <a:rPr lang="fr-FR" sz="2400"/>
              <a:t>mkdir : crée un répertoire</a:t>
            </a:r>
          </a:p>
          <a:p>
            <a:endParaRPr lang="fr-FR" sz="2400"/>
          </a:p>
          <a:p>
            <a:r>
              <a:rPr lang="fr-FR" sz="2400"/>
              <a:t>touch : crée un fichier vide</a:t>
            </a:r>
          </a:p>
          <a:p>
            <a:endParaRPr lang="fr-FR" sz="2400"/>
          </a:p>
          <a:p>
            <a:r>
              <a:rPr lang="fr-FR" sz="2400"/>
              <a:t>cp, mv, rm : copier, déplacer, supprimer</a:t>
            </a:r>
            <a:endParaRPr lang="fr-FR" sz="240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AC0FCA8-F018-0522-3F25-780730C699B0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commandes essentielles (1/2)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992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2E7559-651D-0952-DBE5-62FD8EB1A0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80D1F3B2-A615-D937-20D6-C185FED61661}"/>
              </a:ext>
            </a:extLst>
          </p:cNvPr>
          <p:cNvSpPr/>
          <p:nvPr/>
        </p:nvSpPr>
        <p:spPr>
          <a:xfrm>
            <a:off x="628650" y="1179143"/>
            <a:ext cx="7886700" cy="515700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/>
              <a:t>cat, less, more : lire des fichiers</a:t>
            </a:r>
          </a:p>
          <a:p>
            <a:endParaRPr lang="fr-FR" sz="2400"/>
          </a:p>
          <a:p>
            <a:r>
              <a:rPr lang="fr-FR" sz="2400"/>
              <a:t>head, tail : afficher le début/la fin d’un fichier</a:t>
            </a:r>
          </a:p>
          <a:p>
            <a:endParaRPr lang="fr-FR" sz="2400"/>
          </a:p>
          <a:p>
            <a:r>
              <a:rPr lang="fr-FR" sz="2400"/>
              <a:t>grep : rechercher un motif dans un fichier</a:t>
            </a:r>
          </a:p>
          <a:p>
            <a:endParaRPr lang="fr-FR" sz="2400"/>
          </a:p>
          <a:p>
            <a:r>
              <a:rPr lang="fr-FR" sz="2400"/>
              <a:t>echo : afficher un message ou une variable</a:t>
            </a:r>
          </a:p>
          <a:p>
            <a:endParaRPr lang="fr-FR" sz="2400"/>
          </a:p>
          <a:p>
            <a:r>
              <a:rPr lang="fr-FR" sz="2400"/>
              <a:t>man : afficher le manuel d’une commande</a:t>
            </a:r>
            <a:endParaRPr lang="fr-FR" sz="240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B9AEF85-E706-B071-0387-DB09721C386D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commandes essentielles (2/2)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2233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2915BD-9754-486D-AAD8-3956FD492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329E95F3-854C-5327-A466-A4BDEE774C09}"/>
              </a:ext>
            </a:extLst>
          </p:cNvPr>
          <p:cNvSpPr/>
          <p:nvPr/>
        </p:nvSpPr>
        <p:spPr>
          <a:xfrm>
            <a:off x="628650" y="1179143"/>
            <a:ext cx="7886700" cy="515700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dirty="0"/>
              <a:t>Enchaîner des commandes :</a:t>
            </a:r>
          </a:p>
          <a:p>
            <a:endParaRPr lang="fr-FR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commande1 ; commande2 :</a:t>
            </a:r>
          </a:p>
          <a:p>
            <a:r>
              <a:rPr lang="fr-FR" sz="2000" dirty="0"/>
              <a:t>exécute commande2 après commande1, qu’elle réussisse ou non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commande1 &amp;&amp; commande2 : </a:t>
            </a:r>
          </a:p>
          <a:p>
            <a:r>
              <a:rPr lang="fr-FR" sz="2000" dirty="0"/>
              <a:t>commande2 exécutée seulement si commande1 réussit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commande1 || commande2 : </a:t>
            </a:r>
          </a:p>
          <a:p>
            <a:r>
              <a:rPr lang="fr-FR" sz="2000" dirty="0"/>
              <a:t>commande2 exécutée seulement si commande1 échoue</a:t>
            </a:r>
          </a:p>
          <a:p>
            <a:endParaRPr lang="fr-FR" sz="2000" dirty="0"/>
          </a:p>
          <a:p>
            <a:r>
              <a:rPr lang="fr-FR" sz="2400" dirty="0"/>
              <a:t>Exemple :</a:t>
            </a:r>
          </a:p>
          <a:p>
            <a:r>
              <a:rPr lang="fr-FR" sz="2000" dirty="0" err="1"/>
              <a:t>mkdir</a:t>
            </a:r>
            <a:r>
              <a:rPr lang="fr-FR" sz="2000" dirty="0"/>
              <a:t> test &amp;&amp; cd test : </a:t>
            </a:r>
            <a:r>
              <a:rPr lang="fr-FR" dirty="0"/>
              <a:t>entre dans le dossier seulement s’il a été créé</a:t>
            </a:r>
            <a:endParaRPr lang="fr-FR" sz="2000" dirty="0"/>
          </a:p>
          <a:p>
            <a:r>
              <a:rPr lang="fr-FR" sz="2000" dirty="0" err="1"/>
              <a:t>make</a:t>
            </a:r>
            <a:r>
              <a:rPr lang="fr-FR" sz="2000" dirty="0"/>
              <a:t> || </a:t>
            </a:r>
            <a:r>
              <a:rPr lang="fr-FR" sz="2000" dirty="0" err="1"/>
              <a:t>echo</a:t>
            </a:r>
            <a:r>
              <a:rPr lang="fr-FR" sz="2000" dirty="0"/>
              <a:t> "Erreur de compilation" : </a:t>
            </a:r>
            <a:r>
              <a:rPr lang="fr-FR" dirty="0"/>
              <a:t>affiche un message en cas d’échec</a:t>
            </a:r>
            <a:endParaRPr lang="fr-FR" sz="240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007B984-383B-A520-F8CD-318196661E47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commandes combinées et séquences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378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5F58B-5E7F-59D8-FAF9-33CDBE9834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26917D72-6EE5-4B9E-FB39-571EAE5099E4}"/>
              </a:ext>
            </a:extLst>
          </p:cNvPr>
          <p:cNvSpPr/>
          <p:nvPr/>
        </p:nvSpPr>
        <p:spPr>
          <a:xfrm>
            <a:off x="628650" y="1179143"/>
            <a:ext cx="7886700" cy="515700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dirty="0"/>
              <a:t>Permet de faire des recherches ou actions ciblées sur des fichiers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* : remplace n’importe quelle suite de caractères</a:t>
            </a:r>
          </a:p>
          <a:p>
            <a:r>
              <a:rPr lang="fr-FR" sz="2400" dirty="0"/>
              <a:t>    ls *.txt → tous les fichiers texte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? : remplace un seul caractère</a:t>
            </a:r>
          </a:p>
          <a:p>
            <a:r>
              <a:rPr lang="fr-FR" sz="2400" dirty="0"/>
              <a:t>    ls </a:t>
            </a:r>
            <a:r>
              <a:rPr lang="fr-FR" sz="2400" dirty="0" err="1"/>
              <a:t>fichier?.txt</a:t>
            </a:r>
            <a:r>
              <a:rPr lang="fr-FR" sz="2400" dirty="0"/>
              <a:t> → fichier1.txt, fichierA.txt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[...] : correspond à un des caractères listés</a:t>
            </a:r>
          </a:p>
          <a:p>
            <a:r>
              <a:rPr lang="fr-FR" sz="2400" dirty="0"/>
              <a:t>    ls fichier[1-3].txt → fichier1.txt, fichier2.txt, fichier3.txt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{…} : permet de combiner</a:t>
            </a:r>
          </a:p>
          <a:p>
            <a:r>
              <a:rPr lang="fr-FR" sz="2400" dirty="0"/>
              <a:t>    </a:t>
            </a:r>
            <a:r>
              <a:rPr lang="fr-FR" sz="2400" dirty="0" err="1"/>
              <a:t>cp</a:t>
            </a:r>
            <a:r>
              <a:rPr lang="fr-FR" sz="2400" dirty="0"/>
              <a:t> {janvier,fevrier,mars}.csv archive/</a:t>
            </a:r>
          </a:p>
          <a:p>
            <a:r>
              <a:rPr lang="fr-FR" sz="2400" dirty="0"/>
              <a:t> → copie janvier.csv, fevrier.csv, mars.csv dans archive/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A0A886E-B52A-53B1-8C3C-CEE80045054B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globbing</a:t>
            </a:r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et </a:t>
            </a:r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wildcards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4248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088969-9FE7-3BE5-4302-FD1DB778C2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4D7D6726-765F-955D-ECE4-D795650F8F7E}"/>
              </a:ext>
            </a:extLst>
          </p:cNvPr>
          <p:cNvSpPr/>
          <p:nvPr/>
        </p:nvSpPr>
        <p:spPr>
          <a:xfrm>
            <a:off x="628650" y="1179143"/>
            <a:ext cx="7886700" cy="515700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Bash est puissant, mais accessible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Pratique = clé de la progression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Pour aller plus loin :</a:t>
            </a:r>
          </a:p>
          <a:p>
            <a:endParaRPr lang="fr-FR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https://explainshell.com/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man, </a:t>
            </a:r>
            <a:r>
              <a:rPr lang="fr-FR" sz="2400" dirty="0" err="1"/>
              <a:t>tldr</a:t>
            </a:r>
            <a:r>
              <a:rPr lang="fr-FR" sz="2400" dirty="0"/>
              <a:t>, cheat.sh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Pratiquer régulièrement sur Linux ou WSL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CA8FFB2-CA42-734A-646C-D767C64EDEBE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conclusion et ressources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8125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A4E990-1EE9-5CF9-7FE4-DA36FE51C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03DA77B5-958D-48C7-84A7-25E3595CAC62}"/>
              </a:ext>
            </a:extLst>
          </p:cNvPr>
          <p:cNvSpPr/>
          <p:nvPr/>
        </p:nvSpPr>
        <p:spPr>
          <a:xfrm>
            <a:off x="628650" y="1179143"/>
            <a:ext cx="7886700" cy="515700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000" dirty="0"/>
              <a:t>Session 1 – Introduction à Bash et WSL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dirty="0"/>
              <a:t>Présentation des composants d’un OS : noyau, </a:t>
            </a:r>
            <a:r>
              <a:rPr lang="fr-FR" sz="1600" dirty="0" err="1"/>
              <a:t>shell</a:t>
            </a:r>
            <a:r>
              <a:rPr lang="fr-FR" sz="1600" dirty="0"/>
              <a:t>, terminal, fichiers.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dirty="0"/>
              <a:t>Qu’est-ce que Bash ? Son histoire, ses usages, ses avantages.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dirty="0"/>
              <a:t>Pourquoi utiliser Bash sous Windows : interopérabilité, gain de temps, DevOps.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dirty="0"/>
              <a:t>Présentation de WSL2 : exécution native d’un noyau Linux dans Windows.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dirty="0"/>
              <a:t>Comparaison avec PowerShell, </a:t>
            </a:r>
            <a:r>
              <a:rPr lang="fr-FR" sz="1600" dirty="0" err="1"/>
              <a:t>Zsh</a:t>
            </a:r>
            <a:r>
              <a:rPr lang="fr-FR" sz="1600" dirty="0"/>
              <a:t>, </a:t>
            </a:r>
            <a:r>
              <a:rPr lang="fr-FR" sz="1600" dirty="0" err="1"/>
              <a:t>Cygwin</a:t>
            </a:r>
            <a:r>
              <a:rPr lang="fr-FR" sz="160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1200" dirty="0"/>
          </a:p>
          <a:p>
            <a:r>
              <a:rPr lang="fr-FR" sz="2000" dirty="0"/>
              <a:t>Session 2 – Installation et configuration de Bash avec WSL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dirty="0"/>
              <a:t>Installation de WSL2 et d’une distribution Linux (ex. Ubuntu).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dirty="0"/>
              <a:t>Lancement et configuration de Bash : profils, alias, .</a:t>
            </a:r>
            <a:r>
              <a:rPr lang="fr-FR" sz="1600" dirty="0" err="1"/>
              <a:t>bashrc</a:t>
            </a:r>
            <a:r>
              <a:rPr lang="fr-FR" sz="160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dirty="0"/>
              <a:t>Navigation entre les systèmes de fichiers Windows et Linux.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dirty="0"/>
              <a:t>Installation des outils de base : </a:t>
            </a:r>
            <a:r>
              <a:rPr lang="fr-FR" sz="1600" dirty="0" err="1"/>
              <a:t>curl</a:t>
            </a:r>
            <a:r>
              <a:rPr lang="fr-FR" sz="1600" dirty="0"/>
              <a:t>, git, </a:t>
            </a:r>
            <a:r>
              <a:rPr lang="fr-FR" sz="1600" dirty="0" err="1"/>
              <a:t>htop</a:t>
            </a:r>
            <a:r>
              <a:rPr lang="fr-FR" sz="1600" dirty="0"/>
              <a:t>, etc.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sz="1200" dirty="0"/>
          </a:p>
          <a:p>
            <a:r>
              <a:rPr lang="fr-FR" sz="2000" dirty="0"/>
              <a:t>Session 3 – Commandes de base et structure du </a:t>
            </a:r>
            <a:r>
              <a:rPr lang="fr-FR" sz="2000" dirty="0" err="1"/>
              <a:t>shell</a:t>
            </a:r>
            <a:endParaRPr lang="fr-FR" sz="2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dirty="0"/>
              <a:t>Structure d’une commande Bash : commande, options, arguments.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dirty="0"/>
              <a:t>Gestion des variables, redirections (&gt;, &gt;&gt;, &lt;, 2&gt;), pipes.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dirty="0"/>
              <a:t>Commandes essentielles : cd, ls, </a:t>
            </a:r>
            <a:r>
              <a:rPr lang="fr-FR" sz="1600" dirty="0" err="1"/>
              <a:t>grep</a:t>
            </a:r>
            <a:r>
              <a:rPr lang="fr-FR" sz="1600" dirty="0"/>
              <a:t>, cat, </a:t>
            </a:r>
            <a:r>
              <a:rPr lang="fr-FR" sz="1600" dirty="0" err="1"/>
              <a:t>rm</a:t>
            </a:r>
            <a:r>
              <a:rPr lang="fr-FR" sz="1600" dirty="0"/>
              <a:t>, etc.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dirty="0"/>
              <a:t>Commandes combinées avec `;`, `&amp;&amp;`, `||`.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dirty="0" err="1"/>
              <a:t>Globbing</a:t>
            </a:r>
            <a:r>
              <a:rPr lang="fr-FR" sz="1600" dirty="0"/>
              <a:t> et </a:t>
            </a:r>
            <a:r>
              <a:rPr lang="fr-FR" sz="1600" dirty="0" err="1"/>
              <a:t>wildcards</a:t>
            </a:r>
            <a:r>
              <a:rPr lang="fr-FR" sz="1600" dirty="0"/>
              <a:t> : *, ?, [], {}.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63F1D5B-2135-8338-44E9-2FDECBBA7291}"/>
              </a:ext>
            </a:extLst>
          </p:cNvPr>
          <p:cNvSpPr txBox="1"/>
          <p:nvPr/>
        </p:nvSpPr>
        <p:spPr>
          <a:xfrm>
            <a:off x="490653" y="250197"/>
            <a:ext cx="8129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recapitulatif</a:t>
            </a:r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des sessions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743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27F91A-A8D4-4BE8-AC73-031ED34EF7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>
            <a:extLst>
              <a:ext uri="{FF2B5EF4-FFF2-40B4-BE49-F238E27FC236}">
                <a16:creationId xmlns:a16="http://schemas.microsoft.com/office/drawing/2014/main" id="{1E1106D4-DBB5-41E6-36A4-6F24E3C31A94}"/>
              </a:ext>
            </a:extLst>
          </p:cNvPr>
          <p:cNvSpPr txBox="1"/>
          <p:nvPr/>
        </p:nvSpPr>
        <p:spPr>
          <a:xfrm>
            <a:off x="2286000" y="324433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pic>
        <p:nvPicPr>
          <p:cNvPr id="3" name="Image 2" descr="Une image contenant habits, Visage humain, texte, voiture&#10;&#10;Le contenu généré par l’IA peut être incorrect.">
            <a:extLst>
              <a:ext uri="{FF2B5EF4-FFF2-40B4-BE49-F238E27FC236}">
                <a16:creationId xmlns:a16="http://schemas.microsoft.com/office/drawing/2014/main" id="{BC55370B-BAB5-6044-5A47-9FEDDCA8F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472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5B48520F-F414-6FB7-F725-B33D7F440187}"/>
              </a:ext>
            </a:extLst>
          </p:cNvPr>
          <p:cNvSpPr/>
          <p:nvPr/>
        </p:nvSpPr>
        <p:spPr>
          <a:xfrm>
            <a:off x="628650" y="160288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fr-FR" sz="2800" kern="1200" dirty="0"/>
              <a:t>Shell vs Terminal</a:t>
            </a:r>
            <a:endParaRPr lang="en-US" sz="2800" kern="1200" dirty="0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A5E160E5-F3E6-0BEF-680D-51BCBB5ACA5B}"/>
              </a:ext>
            </a:extLst>
          </p:cNvPr>
          <p:cNvSpPr/>
          <p:nvPr/>
        </p:nvSpPr>
        <p:spPr>
          <a:xfrm>
            <a:off x="628650" y="293863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Shell : sh, </a:t>
            </a:r>
            <a:r>
              <a:rPr lang="fr-FR" sz="2800" dirty="0" err="1"/>
              <a:t>bash</a:t>
            </a:r>
            <a:r>
              <a:rPr lang="fr-FR" sz="2800" dirty="0"/>
              <a:t>, </a:t>
            </a:r>
            <a:r>
              <a:rPr lang="fr-FR" sz="2800" dirty="0" err="1"/>
              <a:t>zsh</a:t>
            </a:r>
            <a:r>
              <a:rPr lang="fr-FR" sz="2800" dirty="0"/>
              <a:t>, </a:t>
            </a:r>
            <a:r>
              <a:rPr lang="fr-FR" sz="2800" dirty="0" err="1"/>
              <a:t>dash</a:t>
            </a:r>
            <a:r>
              <a:rPr lang="fr-FR" sz="2800" dirty="0"/>
              <a:t>, </a:t>
            </a:r>
            <a:r>
              <a:rPr lang="fr-FR" sz="2800" dirty="0" err="1"/>
              <a:t>bzh</a:t>
            </a:r>
            <a:r>
              <a:rPr lang="fr-FR" sz="2800" dirty="0"/>
              <a:t>, </a:t>
            </a:r>
            <a:r>
              <a:rPr lang="fr-FR" sz="2800" dirty="0" err="1"/>
              <a:t>csh</a:t>
            </a:r>
            <a:r>
              <a:rPr lang="fr-FR" sz="2800" dirty="0"/>
              <a:t>, </a:t>
            </a:r>
            <a:r>
              <a:rPr lang="fr-FR" sz="2800" dirty="0" err="1"/>
              <a:t>ksh</a:t>
            </a:r>
            <a:endParaRPr lang="en-US" sz="2800" dirty="0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AABEC269-E8C8-50B2-80D1-AA5057BF973F}"/>
              </a:ext>
            </a:extLst>
          </p:cNvPr>
          <p:cNvSpPr/>
          <p:nvPr/>
        </p:nvSpPr>
        <p:spPr>
          <a:xfrm>
            <a:off x="628650" y="425690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Terminal : console VT, </a:t>
            </a:r>
            <a:r>
              <a:rPr lang="fr-FR" sz="2800" dirty="0" err="1"/>
              <a:t>xterm</a:t>
            </a:r>
            <a:r>
              <a:rPr lang="fr-FR" sz="2800" dirty="0"/>
              <a:t>, PuTTY, cmd.exe, Windows Terminal, </a:t>
            </a:r>
            <a:r>
              <a:rPr lang="fr-FR" sz="2800" dirty="0" err="1"/>
              <a:t>Warp.dev</a:t>
            </a:r>
            <a:r>
              <a:rPr lang="fr-FR" sz="2800" dirty="0"/>
              <a:t>, Tabby.sh</a:t>
            </a:r>
            <a:endParaRPr lang="en-US" sz="280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6F37E72-A779-9E97-6E55-F5009A0D6C92}"/>
              </a:ext>
            </a:extLst>
          </p:cNvPr>
          <p:cNvSpPr txBox="1"/>
          <p:nvPr/>
        </p:nvSpPr>
        <p:spPr>
          <a:xfrm>
            <a:off x="628650" y="250197"/>
            <a:ext cx="78867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</a:t>
            </a:r>
            <a:r>
              <a:rPr lang="fr-FR" sz="27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composants d’un os </a:t>
            </a:r>
            <a:br>
              <a:rPr lang="fr-FR" sz="27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</a:br>
            <a:r>
              <a:rPr lang="fr-FR" sz="18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(kernel, librairies, système de fichiers, ...)</a:t>
            </a:r>
            <a:endParaRPr lang="fr-FR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0042768B-1A0F-9BA2-A517-8D535F309DD9}"/>
              </a:ext>
            </a:extLst>
          </p:cNvPr>
          <p:cNvSpPr txBox="1"/>
          <p:nvPr/>
        </p:nvSpPr>
        <p:spPr>
          <a:xfrm>
            <a:off x="2286000" y="324433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pic>
        <p:nvPicPr>
          <p:cNvPr id="16" name="Image 15" descr="Une image contenant texte, cercle, Polic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0841FAA4-8C00-7BDD-79A4-798CF0F02B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6510" y="1602889"/>
            <a:ext cx="3950979" cy="3950979"/>
          </a:xfrm>
          <a:prstGeom prst="rect">
            <a:avLst/>
          </a:prstGeom>
        </p:spPr>
      </p:pic>
      <p:pic>
        <p:nvPicPr>
          <p:cNvPr id="18" name="Image 17" descr="Une image contenant texte, cercle, Police, Caractère coloré&#10;&#10;Le contenu généré par l’IA peut être incorrect.">
            <a:extLst>
              <a:ext uri="{FF2B5EF4-FFF2-40B4-BE49-F238E27FC236}">
                <a16:creationId xmlns:a16="http://schemas.microsoft.com/office/drawing/2014/main" id="{7EF8F521-C27D-79D8-1A7B-2EA3345C2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4624" y="2235584"/>
            <a:ext cx="2754749" cy="2754749"/>
          </a:xfrm>
          <a:prstGeom prst="rect">
            <a:avLst/>
          </a:prstGeom>
        </p:spPr>
      </p:pic>
      <p:pic>
        <p:nvPicPr>
          <p:cNvPr id="20" name="Image 19" descr="Une image contenant cercle, Police, capture d’écran, texte&#10;&#10;Le contenu généré par l’IA peut être incorrect.">
            <a:extLst>
              <a:ext uri="{FF2B5EF4-FFF2-40B4-BE49-F238E27FC236}">
                <a16:creationId xmlns:a16="http://schemas.microsoft.com/office/drawing/2014/main" id="{F42B9CE6-D05F-96F7-FC90-9957B99648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9989" y="1490470"/>
            <a:ext cx="1411227" cy="14081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167934-69FF-ECEA-9BDC-26BECB32CB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>
            <a:extLst>
              <a:ext uri="{FF2B5EF4-FFF2-40B4-BE49-F238E27FC236}">
                <a16:creationId xmlns:a16="http://schemas.microsoft.com/office/drawing/2014/main" id="{C0B57939-8027-6AFE-6BB0-15774328AF12}"/>
              </a:ext>
            </a:extLst>
          </p:cNvPr>
          <p:cNvSpPr txBox="1"/>
          <p:nvPr/>
        </p:nvSpPr>
        <p:spPr>
          <a:xfrm>
            <a:off x="2286000" y="324433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2" name="AutoShape 2" descr="Generated image">
            <a:extLst>
              <a:ext uri="{FF2B5EF4-FFF2-40B4-BE49-F238E27FC236}">
                <a16:creationId xmlns:a16="http://schemas.microsoft.com/office/drawing/2014/main" id="{5A578CB2-3938-DD72-CB1B-6CC6F72E1F9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286000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AAFCC27E-69E3-B978-2EBE-0EFA32B5D182}"/>
              </a:ext>
            </a:extLst>
          </p:cNvPr>
          <p:cNvSpPr/>
          <p:nvPr/>
        </p:nvSpPr>
        <p:spPr>
          <a:xfrm>
            <a:off x="628650" y="1485930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Comprendre ce qu’est un </a:t>
            </a:r>
            <a:r>
              <a:rPr lang="fr-FR" sz="2800" b="1" dirty="0"/>
              <a:t>processus</a:t>
            </a:r>
            <a:r>
              <a:rPr lang="fr-FR" sz="2800" dirty="0"/>
              <a:t> dans Bash et comment le contrôler 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29891D5-EAC9-7B45-286C-0B2817691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176" y="80380"/>
            <a:ext cx="8697951" cy="1325563"/>
          </a:xfrm>
          <a:noFill/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38500" dist="50800" dir="5400000" sy="-100000" algn="bl" rotWithShape="0"/>
          </a:effectLst>
        </p:spPr>
        <p:txBody>
          <a:bodyPr>
            <a:normAutofit/>
          </a:bodyPr>
          <a:lstStyle/>
          <a:p>
            <a:pPr algn="ctr"/>
            <a:r>
              <a:rPr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outerShdw blurRad="25400" dist="38100" dir="2700000" rotWithShape="0">
                    <a:srgbClr val="7030A0">
                      <a:alpha val="80000"/>
                    </a:srgbClr>
                  </a:outerShdw>
                </a:effectLst>
                <a:latin typeface="Back to the future 2002" panose="02000000000000000000" pitchFamily="2" charset="0"/>
              </a:rPr>
              <a:t>session </a:t>
            </a:r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outerShdw blurRad="25400" dist="38100" dir="2700000" rotWithShape="0">
                    <a:srgbClr val="7030A0">
                      <a:alpha val="80000"/>
                    </a:srgbClr>
                  </a:outerShdw>
                </a:effectLst>
                <a:latin typeface="Back to the future 2002" panose="02000000000000000000" pitchFamily="2" charset="0"/>
              </a:rPr>
              <a:t>4</a:t>
            </a:r>
            <a:r>
              <a:rPr lang="fr-FR" sz="360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outerShdw blurRad="25400" dist="38100" dir="2700000" rotWithShape="0">
                    <a:srgbClr val="7030A0">
                      <a:alpha val="80000"/>
                    </a:srgbClr>
                  </a:outerShdw>
                </a:effectLst>
                <a:latin typeface="Back to the future 2002" panose="02000000000000000000" pitchFamily="2" charset="0"/>
              </a:rPr>
              <a:t> </a:t>
            </a:r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outerShdw blurRad="25400" dist="38100" dir="2700000" rotWithShape="0">
                    <a:srgbClr val="7030A0">
                      <a:alpha val="80000"/>
                    </a:srgbClr>
                  </a:outerShdw>
                </a:effectLst>
                <a:latin typeface="Back to the future 2002" panose="02000000000000000000" pitchFamily="2" charset="0"/>
              </a:rPr>
              <a:t>:</a:t>
            </a:r>
            <a:b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outerShdw blurRad="25400" dist="38100" dir="2700000" rotWithShape="0">
                    <a:srgbClr val="7030A0">
                      <a:alpha val="80000"/>
                    </a:srgbClr>
                  </a:outerShdw>
                </a:effectLst>
                <a:latin typeface="Back to the future 2002" panose="02000000000000000000" pitchFamily="2" charset="0"/>
              </a:rPr>
            </a:br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outerShdw blurRad="25400" dist="38100" dir="2700000" rotWithShape="0">
                    <a:srgbClr val="7030A0">
                      <a:alpha val="80000"/>
                    </a:srgbClr>
                  </a:outerShdw>
                </a:effectLst>
                <a:latin typeface="Back to the future 2002" panose="02000000000000000000" pitchFamily="2" charset="0"/>
              </a:rPr>
              <a:t>&gt; </a:t>
            </a:r>
            <a:r>
              <a:rPr lang="fr-FR" sz="36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outerShdw blurRad="25400" dist="38100" dir="2700000" rotWithShape="0">
                    <a:srgbClr val="7030A0">
                      <a:alpha val="80000"/>
                    </a:srgbClr>
                  </a:outerShdw>
                </a:effectLst>
                <a:latin typeface="Back to the future 2002" panose="02000000000000000000" pitchFamily="2" charset="0"/>
              </a:rPr>
              <a:t>bash</a:t>
            </a:r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outerShdw blurRad="25400" dist="38100" dir="2700000" rotWithShape="0">
                    <a:srgbClr val="7030A0">
                      <a:alpha val="80000"/>
                    </a:srgbClr>
                  </a:outerShdw>
                </a:effectLst>
                <a:latin typeface="Back to the future 2002" panose="02000000000000000000" pitchFamily="2" charset="0"/>
              </a:rPr>
              <a:t> en coulisse</a:t>
            </a:r>
            <a:endParaRPr sz="36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outerShdw blurRad="25400" dist="38100" dir="2700000" rotWithShape="0">
                  <a:srgbClr val="7030A0">
                    <a:alpha val="80000"/>
                  </a:srgbClr>
                </a:outerShdw>
              </a:effectLst>
              <a:latin typeface="Back to the future 2002" panose="02000000000000000000" pitchFamily="2" charset="0"/>
            </a:endParaRP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F9F5516B-72E6-0F30-CFC0-47025EB03B58}"/>
              </a:ext>
            </a:extLst>
          </p:cNvPr>
          <p:cNvSpPr/>
          <p:nvPr/>
        </p:nvSpPr>
        <p:spPr>
          <a:xfrm>
            <a:off x="639801" y="2749259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 Découvrir les </a:t>
            </a:r>
            <a:r>
              <a:rPr lang="fr-FR" sz="2800" b="1" dirty="0"/>
              <a:t>flux standard</a:t>
            </a:r>
            <a:r>
              <a:rPr lang="fr-FR" sz="2800" dirty="0"/>
              <a:t> : </a:t>
            </a:r>
            <a:r>
              <a:rPr lang="fr-FR" sz="2800" dirty="0" err="1"/>
              <a:t>stdin</a:t>
            </a:r>
            <a:r>
              <a:rPr lang="fr-FR" sz="2800" dirty="0"/>
              <a:t>, </a:t>
            </a:r>
            <a:r>
              <a:rPr lang="fr-FR" sz="2800" dirty="0" err="1"/>
              <a:t>stdout</a:t>
            </a:r>
            <a:r>
              <a:rPr lang="fr-FR" sz="2800" dirty="0"/>
              <a:t>, </a:t>
            </a:r>
            <a:r>
              <a:rPr lang="fr-FR" sz="2800" dirty="0" err="1"/>
              <a:t>stderr</a:t>
            </a:r>
            <a:endParaRPr lang="fr-FR" sz="2800" dirty="0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7CA3752C-4208-DFF7-430A-CA236BF803C3}"/>
              </a:ext>
            </a:extLst>
          </p:cNvPr>
          <p:cNvSpPr/>
          <p:nvPr/>
        </p:nvSpPr>
        <p:spPr>
          <a:xfrm>
            <a:off x="639801" y="4012588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Savoir rediriger les sorties, chaîner les commandes </a:t>
            </a:r>
            <a:r>
              <a:rPr lang="fr-FR" sz="2800"/>
              <a:t>et capturer </a:t>
            </a:r>
            <a:r>
              <a:rPr lang="fr-FR" sz="2800" dirty="0"/>
              <a:t>les erreurs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25BD8763-9AF1-6A85-49C7-A0153EFD7117}"/>
              </a:ext>
            </a:extLst>
          </p:cNvPr>
          <p:cNvSpPr/>
          <p:nvPr/>
        </p:nvSpPr>
        <p:spPr>
          <a:xfrm>
            <a:off x="628650" y="5275917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Utiliser des commandes avancées comme : </a:t>
            </a:r>
          </a:p>
          <a:p>
            <a:r>
              <a:rPr lang="fr-FR" sz="2800" dirty="0"/>
              <a:t>tee, xargs, trap</a:t>
            </a:r>
          </a:p>
        </p:txBody>
      </p:sp>
    </p:spTree>
    <p:extLst>
      <p:ext uri="{BB962C8B-B14F-4D97-AF65-F5344CB8AC3E}">
        <p14:creationId xmlns:p14="http://schemas.microsoft.com/office/powerpoint/2010/main" val="1573492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  <p:bldP spid="12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B6E1CA-48AC-856A-7F68-379F8D4BB3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>
            <a:extLst>
              <a:ext uri="{FF2B5EF4-FFF2-40B4-BE49-F238E27FC236}">
                <a16:creationId xmlns:a16="http://schemas.microsoft.com/office/drawing/2014/main" id="{B5A5745B-39DB-3CCB-FB70-0C264E51B576}"/>
              </a:ext>
            </a:extLst>
          </p:cNvPr>
          <p:cNvSpPr txBox="1"/>
          <p:nvPr/>
        </p:nvSpPr>
        <p:spPr>
          <a:xfrm>
            <a:off x="2286000" y="324433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2" name="AutoShape 2" descr="Generated image">
            <a:extLst>
              <a:ext uri="{FF2B5EF4-FFF2-40B4-BE49-F238E27FC236}">
                <a16:creationId xmlns:a16="http://schemas.microsoft.com/office/drawing/2014/main" id="{4BF1E638-C693-6699-880F-AFFA68BEA3E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286000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53E2C0A9-C189-7BD7-BEE7-35EC8CE8F07B}"/>
              </a:ext>
            </a:extLst>
          </p:cNvPr>
          <p:cNvSpPr/>
          <p:nvPr/>
        </p:nvSpPr>
        <p:spPr>
          <a:xfrm>
            <a:off x="628650" y="1485930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Un processus = une commande exécutée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056E640-27BA-E9C2-E811-FE1223A30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176" y="80380"/>
            <a:ext cx="8697951" cy="1325563"/>
          </a:xfrm>
          <a:noFill/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38500" dist="50800" dir="5400000" sy="-100000" algn="bl" rotWithShape="0"/>
          </a:effectLst>
        </p:spPr>
        <p:txBody>
          <a:bodyPr>
            <a:normAutofit/>
          </a:bodyPr>
          <a:lstStyle/>
          <a:p>
            <a:pPr algn="ctr"/>
            <a:r>
              <a:rPr lang="fr-FR" sz="320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outerShdw blurRad="25400" dist="38100" dir="2700000" rotWithShape="0">
                    <a:srgbClr val="7030A0">
                      <a:alpha val="80000"/>
                    </a:srgbClr>
                  </a:outerShdw>
                </a:effectLst>
                <a:latin typeface="Back to the future 2002" panose="02000000000000000000" pitchFamily="2" charset="0"/>
              </a:rPr>
              <a:t>qu’est ce qu’un processus</a:t>
            </a:r>
            <a:endParaRPr lang="fr-FR" sz="32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outerShdw blurRad="25400" dist="38100" dir="2700000" rotWithShape="0">
                  <a:srgbClr val="7030A0">
                    <a:alpha val="80000"/>
                  </a:srgbClr>
                </a:outerShdw>
              </a:effectLst>
              <a:latin typeface="Back to the future 2002" panose="02000000000000000000" pitchFamily="2" charset="0"/>
            </a:endParaRP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0E070F1D-8F77-51C4-CE6B-206AAA182B45}"/>
              </a:ext>
            </a:extLst>
          </p:cNvPr>
          <p:cNvSpPr/>
          <p:nvPr/>
        </p:nvSpPr>
        <p:spPr>
          <a:xfrm>
            <a:off x="639801" y="2749259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 Chaque processus a un PID</a:t>
            </a: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547D091E-9372-5AEB-C3B9-1107A8CA1161}"/>
              </a:ext>
            </a:extLst>
          </p:cNvPr>
          <p:cNvSpPr/>
          <p:nvPr/>
        </p:nvSpPr>
        <p:spPr>
          <a:xfrm>
            <a:off x="639801" y="4012588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Hiérarchie parent → enfant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80EA5511-605A-0CF7-420A-225E1178EE76}"/>
              </a:ext>
            </a:extLst>
          </p:cNvPr>
          <p:cNvSpPr/>
          <p:nvPr/>
        </p:nvSpPr>
        <p:spPr>
          <a:xfrm>
            <a:off x="628650" y="5275917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Avant-plan et arrière-plan</a:t>
            </a:r>
          </a:p>
        </p:txBody>
      </p:sp>
    </p:spTree>
    <p:extLst>
      <p:ext uri="{BB962C8B-B14F-4D97-AF65-F5344CB8AC3E}">
        <p14:creationId xmlns:p14="http://schemas.microsoft.com/office/powerpoint/2010/main" val="545549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  <p:bldP spid="12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7A517A-F5A9-9155-902C-EB32A2588C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>
            <a:extLst>
              <a:ext uri="{FF2B5EF4-FFF2-40B4-BE49-F238E27FC236}">
                <a16:creationId xmlns:a16="http://schemas.microsoft.com/office/drawing/2014/main" id="{1AB11978-030D-2E98-31CD-D0195A6B7EE7}"/>
              </a:ext>
            </a:extLst>
          </p:cNvPr>
          <p:cNvSpPr txBox="1"/>
          <p:nvPr/>
        </p:nvSpPr>
        <p:spPr>
          <a:xfrm>
            <a:off x="2286000" y="324433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2" name="AutoShape 2" descr="Generated image">
            <a:extLst>
              <a:ext uri="{FF2B5EF4-FFF2-40B4-BE49-F238E27FC236}">
                <a16:creationId xmlns:a16="http://schemas.microsoft.com/office/drawing/2014/main" id="{A35208AB-C678-D673-77CA-7083772E278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286000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B58B1B9-9D0F-D1E3-E5D1-737C21BD1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502" y="80380"/>
            <a:ext cx="8697951" cy="1325563"/>
          </a:xfrm>
          <a:noFill/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38500" dist="50800" dir="5400000" sy="-100000" algn="bl" rotWithShape="0"/>
          </a:effectLst>
        </p:spPr>
        <p:txBody>
          <a:bodyPr>
            <a:normAutofit/>
          </a:bodyPr>
          <a:lstStyle/>
          <a:p>
            <a:pPr algn="ctr"/>
            <a:r>
              <a:rPr lang="fr-FR" sz="32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outerShdw blurRad="25400" dist="38100" dir="2700000" rotWithShape="0">
                    <a:srgbClr val="7030A0">
                      <a:alpha val="80000"/>
                    </a:srgbClr>
                  </a:outerShdw>
                </a:effectLst>
                <a:latin typeface="Back to the future 2002" panose="02000000000000000000" pitchFamily="2" charset="0"/>
              </a:rPr>
              <a:t>controler’un</a:t>
            </a:r>
            <a:r>
              <a:rPr lang="fr-FR" sz="32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outerShdw blurRad="25400" dist="38100" dir="2700000" rotWithShape="0">
                    <a:srgbClr val="7030A0">
                      <a:alpha val="80000"/>
                    </a:srgbClr>
                  </a:outerShdw>
                </a:effectLst>
                <a:latin typeface="Back to the future 2002" panose="02000000000000000000" pitchFamily="2" charset="0"/>
              </a:rPr>
              <a:t> processus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B6CA4EDB-B7FB-E803-1D50-21C54DA4B90A}"/>
              </a:ext>
            </a:extLst>
          </p:cNvPr>
          <p:cNvSpPr/>
          <p:nvPr/>
        </p:nvSpPr>
        <p:spPr>
          <a:xfrm>
            <a:off x="639801" y="2749259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 Utiliser jobs, fg, </a:t>
            </a:r>
            <a:r>
              <a:rPr lang="fr-FR" sz="2800" dirty="0" err="1"/>
              <a:t>bg</a:t>
            </a:r>
            <a:r>
              <a:rPr lang="fr-FR" sz="2800" dirty="0"/>
              <a:t> pour suivre et manipuler</a:t>
            </a: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F686FBB1-53A1-E262-B25D-0D0437B2156F}"/>
              </a:ext>
            </a:extLst>
          </p:cNvPr>
          <p:cNvSpPr/>
          <p:nvPr/>
        </p:nvSpPr>
        <p:spPr>
          <a:xfrm>
            <a:off x="639801" y="4012588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 err="1"/>
              <a:t>ps</a:t>
            </a:r>
            <a:r>
              <a:rPr lang="fr-FR" sz="2800" dirty="0"/>
              <a:t>, top, </a:t>
            </a:r>
            <a:r>
              <a:rPr lang="fr-FR" sz="2800" dirty="0" err="1"/>
              <a:t>htop</a:t>
            </a:r>
            <a:r>
              <a:rPr lang="fr-FR" sz="2800" dirty="0"/>
              <a:t> pour surveiller en temps réel.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7FF853C1-0260-B09B-1EE3-6CA6ED7BF9EF}"/>
              </a:ext>
            </a:extLst>
          </p:cNvPr>
          <p:cNvSpPr/>
          <p:nvPr/>
        </p:nvSpPr>
        <p:spPr>
          <a:xfrm>
            <a:off x="628650" y="5275917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 err="1"/>
              <a:t>kill</a:t>
            </a:r>
            <a:r>
              <a:rPr lang="fr-FR" sz="2800" dirty="0"/>
              <a:t> pour terminer un processus.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6D8BF9FA-0EAD-6EA8-3572-8EF12F63F450}"/>
              </a:ext>
            </a:extLst>
          </p:cNvPr>
          <p:cNvSpPr/>
          <p:nvPr/>
        </p:nvSpPr>
        <p:spPr>
          <a:xfrm>
            <a:off x="628650" y="1485930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Ajouter &amp; pour lancer en arrière-plan</a:t>
            </a:r>
          </a:p>
        </p:txBody>
      </p:sp>
    </p:spTree>
    <p:extLst>
      <p:ext uri="{BB962C8B-B14F-4D97-AF65-F5344CB8AC3E}">
        <p14:creationId xmlns:p14="http://schemas.microsoft.com/office/powerpoint/2010/main" val="116086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5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E169BB-9370-AC27-762F-0124DB921B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>
            <a:extLst>
              <a:ext uri="{FF2B5EF4-FFF2-40B4-BE49-F238E27FC236}">
                <a16:creationId xmlns:a16="http://schemas.microsoft.com/office/drawing/2014/main" id="{C86DFEE0-AFEB-6050-5793-F01F69C3EE0A}"/>
              </a:ext>
            </a:extLst>
          </p:cNvPr>
          <p:cNvSpPr txBox="1"/>
          <p:nvPr/>
        </p:nvSpPr>
        <p:spPr>
          <a:xfrm>
            <a:off x="2286000" y="324433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2" name="AutoShape 2" descr="Generated image">
            <a:extLst>
              <a:ext uri="{FF2B5EF4-FFF2-40B4-BE49-F238E27FC236}">
                <a16:creationId xmlns:a16="http://schemas.microsoft.com/office/drawing/2014/main" id="{55D0E7A1-2D3B-EED1-B059-C74129D191D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286000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7A2E3A2-F703-A79C-96A0-FAE23F041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502" y="80380"/>
            <a:ext cx="8697951" cy="1325563"/>
          </a:xfrm>
          <a:noFill/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38500" dist="50800" dir="5400000" sy="-100000" algn="bl" rotWithShape="0"/>
          </a:effectLst>
        </p:spPr>
        <p:txBody>
          <a:bodyPr>
            <a:normAutofit/>
          </a:bodyPr>
          <a:lstStyle/>
          <a:p>
            <a:pPr algn="ctr"/>
            <a:r>
              <a:rPr lang="fr-FR" sz="32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outerShdw blurRad="25400" dist="38100" dir="2700000" rotWithShape="0">
                    <a:srgbClr val="7030A0">
                      <a:alpha val="80000"/>
                    </a:srgbClr>
                  </a:outerShdw>
                </a:effectLst>
                <a:latin typeface="Back to the future 2002" panose="02000000000000000000" pitchFamily="2" charset="0"/>
              </a:rPr>
              <a:t>flux standard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4CC0E981-7A07-B4D9-2117-292EAAC30FA9}"/>
              </a:ext>
            </a:extLst>
          </p:cNvPr>
          <p:cNvSpPr/>
          <p:nvPr/>
        </p:nvSpPr>
        <p:spPr>
          <a:xfrm>
            <a:off x="639801" y="2749259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 err="1"/>
              <a:t>stdout</a:t>
            </a:r>
            <a:r>
              <a:rPr lang="fr-FR" sz="2800" dirty="0"/>
              <a:t>  = sortie standard → écran</a:t>
            </a: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706DED1F-7BAD-1FD8-954B-C90AB1111020}"/>
              </a:ext>
            </a:extLst>
          </p:cNvPr>
          <p:cNvSpPr/>
          <p:nvPr/>
        </p:nvSpPr>
        <p:spPr>
          <a:xfrm>
            <a:off x="639801" y="4012588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 err="1"/>
              <a:t>stderr</a:t>
            </a:r>
            <a:r>
              <a:rPr lang="fr-FR" sz="2800" dirty="0"/>
              <a:t>  = sortie d’erreurs → écran (séparée).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C3DCBD72-828E-4347-423F-9872B107F378}"/>
              </a:ext>
            </a:extLst>
          </p:cNvPr>
          <p:cNvSpPr/>
          <p:nvPr/>
        </p:nvSpPr>
        <p:spPr>
          <a:xfrm>
            <a:off x="628650" y="5275917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Tous ces flux sont redirigeables</a:t>
            </a:r>
            <a:r>
              <a:rPr lang="fr-FR" sz="2800" b="1" dirty="0"/>
              <a:t> </a:t>
            </a:r>
            <a:r>
              <a:rPr lang="fr-FR" sz="2800" dirty="0"/>
              <a:t>et</a:t>
            </a:r>
            <a:r>
              <a:rPr lang="fr-FR" sz="2800" b="1" dirty="0"/>
              <a:t> </a:t>
            </a:r>
            <a:r>
              <a:rPr lang="fr-FR" sz="2800" dirty="0"/>
              <a:t>combinables.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1292AFC5-B647-D73D-4567-065F5093EEE4}"/>
              </a:ext>
            </a:extLst>
          </p:cNvPr>
          <p:cNvSpPr/>
          <p:nvPr/>
        </p:nvSpPr>
        <p:spPr>
          <a:xfrm>
            <a:off x="628650" y="1485930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 err="1"/>
              <a:t>stdin</a:t>
            </a:r>
            <a:r>
              <a:rPr lang="fr-FR" sz="2800" dirty="0"/>
              <a:t>  = entrée standard → clavier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D237099-CBB5-C047-431E-275456610B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stderr</a:t>
            </a:r>
            <a:r>
              <a:rPr kumimoji="0" lang="fr-FR" altLang="fr-FR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(2) = sortie d’erreurs → écran (séparée)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2321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E7510C-9A83-1035-8FB6-70A191ED01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>
            <a:extLst>
              <a:ext uri="{FF2B5EF4-FFF2-40B4-BE49-F238E27FC236}">
                <a16:creationId xmlns:a16="http://schemas.microsoft.com/office/drawing/2014/main" id="{83B46774-0A16-0541-F83C-EF517944A6F2}"/>
              </a:ext>
            </a:extLst>
          </p:cNvPr>
          <p:cNvSpPr txBox="1"/>
          <p:nvPr/>
        </p:nvSpPr>
        <p:spPr>
          <a:xfrm>
            <a:off x="2286000" y="324433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2" name="AutoShape 2" descr="Generated image">
            <a:extLst>
              <a:ext uri="{FF2B5EF4-FFF2-40B4-BE49-F238E27FC236}">
                <a16:creationId xmlns:a16="http://schemas.microsoft.com/office/drawing/2014/main" id="{61EDE220-EA8F-A85A-D982-DE20A450AB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286000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ED52439-EE76-012E-05E3-7306EB598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502" y="80380"/>
            <a:ext cx="8697951" cy="1325563"/>
          </a:xfrm>
          <a:noFill/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38500" dist="50800" dir="5400000" sy="-100000" algn="bl" rotWithShape="0"/>
          </a:effectLst>
        </p:spPr>
        <p:txBody>
          <a:bodyPr>
            <a:normAutofit/>
          </a:bodyPr>
          <a:lstStyle/>
          <a:p>
            <a:pPr algn="ctr"/>
            <a:r>
              <a:rPr lang="fr-FR" sz="32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outerShdw blurRad="25400" dist="38100" dir="2700000" rotWithShape="0">
                    <a:srgbClr val="7030A0">
                      <a:alpha val="80000"/>
                    </a:srgbClr>
                  </a:outerShdw>
                </a:effectLst>
                <a:latin typeface="Back to the future 2002" panose="02000000000000000000" pitchFamily="2" charset="0"/>
              </a:rPr>
              <a:t>redirections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4C481FCA-A95D-8A89-4076-E2505E1A53E3}"/>
              </a:ext>
            </a:extLst>
          </p:cNvPr>
          <p:cNvSpPr/>
          <p:nvPr/>
        </p:nvSpPr>
        <p:spPr>
          <a:xfrm>
            <a:off x="639801" y="2749259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 &gt;&gt; : ajoute à la fin d’un fichier.</a:t>
            </a: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F9E223D1-4A4A-14E8-D84F-76CA4C97D82F}"/>
              </a:ext>
            </a:extLst>
          </p:cNvPr>
          <p:cNvSpPr/>
          <p:nvPr/>
        </p:nvSpPr>
        <p:spPr>
          <a:xfrm>
            <a:off x="639801" y="4012588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 2&gt; : redirige les erreurs (</a:t>
            </a:r>
            <a:r>
              <a:rPr lang="fr-FR" sz="2800" dirty="0" err="1"/>
              <a:t>stderr</a:t>
            </a:r>
            <a:r>
              <a:rPr lang="fr-FR" sz="2800" dirty="0"/>
              <a:t>).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1D78CBBD-6B94-22E0-A2CA-2C575FB6DD90}"/>
              </a:ext>
            </a:extLst>
          </p:cNvPr>
          <p:cNvSpPr/>
          <p:nvPr/>
        </p:nvSpPr>
        <p:spPr>
          <a:xfrm>
            <a:off x="628650" y="5275917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 &lt; : lit l’entrée depuis un fichier.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072DF359-9CD7-6653-BB06-BF6386B8B5E5}"/>
              </a:ext>
            </a:extLst>
          </p:cNvPr>
          <p:cNvSpPr/>
          <p:nvPr/>
        </p:nvSpPr>
        <p:spPr>
          <a:xfrm>
            <a:off x="628650" y="1485930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&gt; : redirige la sortie vers un fichier (écrase).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FCA574FE-CA83-409E-E774-8A9A96CBE6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stderr</a:t>
            </a:r>
            <a:r>
              <a:rPr kumimoji="0" lang="fr-FR" altLang="fr-FR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(2) = sortie d’erreurs → écran (séparée)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6854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DF7435-1A05-0B28-8F52-2DB761D4A7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>
            <a:extLst>
              <a:ext uri="{FF2B5EF4-FFF2-40B4-BE49-F238E27FC236}">
                <a16:creationId xmlns:a16="http://schemas.microsoft.com/office/drawing/2014/main" id="{B20A0EC2-8914-2CFC-6E18-BD4F47025E3C}"/>
              </a:ext>
            </a:extLst>
          </p:cNvPr>
          <p:cNvSpPr txBox="1"/>
          <p:nvPr/>
        </p:nvSpPr>
        <p:spPr>
          <a:xfrm>
            <a:off x="2286000" y="324433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2" name="AutoShape 2" descr="Generated image">
            <a:extLst>
              <a:ext uri="{FF2B5EF4-FFF2-40B4-BE49-F238E27FC236}">
                <a16:creationId xmlns:a16="http://schemas.microsoft.com/office/drawing/2014/main" id="{A46118F1-6FF0-CDFD-8F7C-7988233C744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286000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D9A6FD-3539-290D-FA61-DE5EA81D6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502" y="80380"/>
            <a:ext cx="8697951" cy="1325563"/>
          </a:xfrm>
          <a:noFill/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38500" dist="50800" dir="5400000" sy="-100000" algn="bl" rotWithShape="0"/>
          </a:effectLst>
        </p:spPr>
        <p:txBody>
          <a:bodyPr>
            <a:normAutofit/>
          </a:bodyPr>
          <a:lstStyle/>
          <a:p>
            <a:pPr algn="ctr"/>
            <a:r>
              <a:rPr lang="fr-FR" sz="32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outerShdw blurRad="25400" dist="38100" dir="2700000" rotWithShape="0">
                    <a:srgbClr val="7030A0">
                      <a:alpha val="80000"/>
                    </a:srgbClr>
                  </a:outerShdw>
                </a:effectLst>
                <a:latin typeface="Back to the future 2002" panose="02000000000000000000" pitchFamily="2" charset="0"/>
              </a:rPr>
              <a:t>les pipes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8DF5A9A6-D1F9-43E0-7F30-6BCD6E8477B8}"/>
              </a:ext>
            </a:extLst>
          </p:cNvPr>
          <p:cNvSpPr/>
          <p:nvPr/>
        </p:nvSpPr>
        <p:spPr>
          <a:xfrm>
            <a:off x="639801" y="2749259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 Permet de traiter l’information en flux.</a:t>
            </a: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91782E55-2151-85DC-3E5F-59AE86AE9655}"/>
              </a:ext>
            </a:extLst>
          </p:cNvPr>
          <p:cNvSpPr/>
          <p:nvPr/>
        </p:nvSpPr>
        <p:spPr>
          <a:xfrm>
            <a:off x="639801" y="4012588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 Exemples : cat | </a:t>
            </a:r>
            <a:r>
              <a:rPr lang="fr-FR" sz="2800" dirty="0" err="1"/>
              <a:t>grep</a:t>
            </a:r>
            <a:r>
              <a:rPr lang="fr-FR" sz="2800" dirty="0"/>
              <a:t>, </a:t>
            </a:r>
            <a:r>
              <a:rPr lang="fr-FR" sz="2800" dirty="0" err="1"/>
              <a:t>ps</a:t>
            </a:r>
            <a:r>
              <a:rPr lang="fr-FR" sz="2800" dirty="0"/>
              <a:t> | </a:t>
            </a:r>
            <a:r>
              <a:rPr lang="fr-FR" sz="2800" dirty="0" err="1"/>
              <a:t>grep</a:t>
            </a:r>
            <a:r>
              <a:rPr lang="fr-FR" sz="2800" dirty="0"/>
              <a:t>, ls | </a:t>
            </a:r>
            <a:r>
              <a:rPr lang="fr-FR" sz="2800" dirty="0" err="1"/>
              <a:t>wc</a:t>
            </a:r>
            <a:r>
              <a:rPr lang="fr-FR" sz="2800" dirty="0"/>
              <a:t> -l.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FBCD7DB9-0BBF-FEE3-0851-A4148135D48E}"/>
              </a:ext>
            </a:extLst>
          </p:cNvPr>
          <p:cNvSpPr/>
          <p:nvPr/>
        </p:nvSpPr>
        <p:spPr>
          <a:xfrm>
            <a:off x="628650" y="5275917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Très utile pour créer des workflows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DE4FAA69-F6FF-472A-6D77-E874954B6C19}"/>
              </a:ext>
            </a:extLst>
          </p:cNvPr>
          <p:cNvSpPr/>
          <p:nvPr/>
        </p:nvSpPr>
        <p:spPr>
          <a:xfrm>
            <a:off x="628650" y="1485930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/>
              <a:t>Utiliser commande1 | commande2 pour connecter les sorties/entrées</a:t>
            </a:r>
            <a:endParaRPr lang="fr-FR" sz="2800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33F7FA50-6A44-FE1D-A523-D260B5EF2F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stderr</a:t>
            </a:r>
            <a:r>
              <a:rPr kumimoji="0" lang="fr-FR" altLang="fr-FR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(2) = sortie d’erreurs → écran (séparée)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991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69B586-52B5-CF09-2ABD-2CDED2827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>
            <a:extLst>
              <a:ext uri="{FF2B5EF4-FFF2-40B4-BE49-F238E27FC236}">
                <a16:creationId xmlns:a16="http://schemas.microsoft.com/office/drawing/2014/main" id="{4BFA0FFD-87B6-7CC9-83A5-172B362C3C45}"/>
              </a:ext>
            </a:extLst>
          </p:cNvPr>
          <p:cNvSpPr txBox="1"/>
          <p:nvPr/>
        </p:nvSpPr>
        <p:spPr>
          <a:xfrm>
            <a:off x="2286000" y="324433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2" name="AutoShape 2" descr="Generated image">
            <a:extLst>
              <a:ext uri="{FF2B5EF4-FFF2-40B4-BE49-F238E27FC236}">
                <a16:creationId xmlns:a16="http://schemas.microsoft.com/office/drawing/2014/main" id="{5A47D6B4-DC55-D6DE-D369-679F0928D4D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286000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A895F12-0B18-3ECB-B011-B4D91965F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502" y="80380"/>
            <a:ext cx="8697951" cy="1325563"/>
          </a:xfrm>
          <a:noFill/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38500" dist="50800" dir="5400000" sy="-100000" algn="bl" rotWithShape="0"/>
          </a:effectLst>
        </p:spPr>
        <p:txBody>
          <a:bodyPr>
            <a:normAutofit/>
          </a:bodyPr>
          <a:lstStyle/>
          <a:p>
            <a:pPr algn="ctr"/>
            <a:r>
              <a:rPr lang="fr-FR" sz="32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outerShdw blurRad="25400" dist="38100" dir="2700000" rotWithShape="0">
                    <a:srgbClr val="7030A0">
                      <a:alpha val="80000"/>
                    </a:srgbClr>
                  </a:outerShdw>
                </a:effectLst>
                <a:latin typeface="Back to the future 2002" panose="02000000000000000000" pitchFamily="2" charset="0"/>
              </a:rPr>
              <a:t>statut de sortie et gestion des erreurs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0C1A8F36-4461-ADDA-BDAE-F9F1812E8871}"/>
              </a:ext>
            </a:extLst>
          </p:cNvPr>
          <p:cNvSpPr/>
          <p:nvPr/>
        </p:nvSpPr>
        <p:spPr>
          <a:xfrm>
            <a:off x="639801" y="2749259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 On peut enchaîner avec &amp;&amp; ou || selon ce code</a:t>
            </a:r>
          </a:p>
          <a:p>
            <a:r>
              <a:rPr lang="fr-FR" sz="2000" dirty="0"/>
              <a:t>commande &amp;&amp; </a:t>
            </a:r>
            <a:r>
              <a:rPr lang="fr-FR" sz="2000" dirty="0" err="1"/>
              <a:t>echo</a:t>
            </a:r>
            <a:r>
              <a:rPr lang="fr-FR" sz="2000" dirty="0"/>
              <a:t> "OK"</a:t>
            </a:r>
          </a:p>
          <a:p>
            <a:r>
              <a:rPr lang="fr-FR" sz="2000" dirty="0"/>
              <a:t>commande || </a:t>
            </a:r>
            <a:r>
              <a:rPr lang="fr-FR" sz="2000" dirty="0" err="1"/>
              <a:t>echo</a:t>
            </a:r>
            <a:r>
              <a:rPr lang="fr-FR" sz="2000" dirty="0"/>
              <a:t> "Échec"</a:t>
            </a: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59319C42-67DA-867F-C52F-9E3D96BA5B36}"/>
              </a:ext>
            </a:extLst>
          </p:cNvPr>
          <p:cNvSpPr/>
          <p:nvPr/>
        </p:nvSpPr>
        <p:spPr>
          <a:xfrm>
            <a:off x="639801" y="4012588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Utile pour des scripts avec logique conditionnelle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3030AC6C-A866-83C7-00DB-FF79D3965D67}"/>
              </a:ext>
            </a:extLst>
          </p:cNvPr>
          <p:cNvSpPr/>
          <p:nvPr/>
        </p:nvSpPr>
        <p:spPr>
          <a:xfrm>
            <a:off x="628650" y="5275917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À combiner avec trap ou set -e pour anticiper les erreurs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F3338F2D-CE95-8CAD-9C07-6F4E95108CDF}"/>
              </a:ext>
            </a:extLst>
          </p:cNvPr>
          <p:cNvSpPr/>
          <p:nvPr/>
        </p:nvSpPr>
        <p:spPr>
          <a:xfrm>
            <a:off x="628650" y="1485930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Chaque commande retourne un code de sortie ($?) → 0 = succès / tout autre chiffre = erreur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6849C60-4F99-D964-BBC0-1B61A7A960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stderr</a:t>
            </a:r>
            <a:r>
              <a:rPr kumimoji="0" lang="fr-FR" altLang="fr-FR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(2) = sortie d’erreurs → écran (séparée)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5866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5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D90BA7-C8F1-A499-F4D3-20FE4807C4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>
            <a:extLst>
              <a:ext uri="{FF2B5EF4-FFF2-40B4-BE49-F238E27FC236}">
                <a16:creationId xmlns:a16="http://schemas.microsoft.com/office/drawing/2014/main" id="{33237230-A34D-7304-084D-56EEE1FB5FF7}"/>
              </a:ext>
            </a:extLst>
          </p:cNvPr>
          <p:cNvSpPr txBox="1"/>
          <p:nvPr/>
        </p:nvSpPr>
        <p:spPr>
          <a:xfrm>
            <a:off x="2286000" y="324433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2" name="AutoShape 2" descr="Generated image">
            <a:extLst>
              <a:ext uri="{FF2B5EF4-FFF2-40B4-BE49-F238E27FC236}">
                <a16:creationId xmlns:a16="http://schemas.microsoft.com/office/drawing/2014/main" id="{C7419B15-E087-CA36-61C1-843FE3A6A18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286000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0AE2FEC-8D0B-39CE-A686-8AF3A4BB4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502" y="80380"/>
            <a:ext cx="8697951" cy="1325563"/>
          </a:xfrm>
          <a:noFill/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38500" dist="50800" dir="5400000" sy="-100000" algn="bl" rotWithShape="0"/>
          </a:effectLst>
        </p:spPr>
        <p:txBody>
          <a:bodyPr>
            <a:normAutofit/>
          </a:bodyPr>
          <a:lstStyle/>
          <a:p>
            <a:pPr algn="ctr"/>
            <a:r>
              <a:rPr lang="fr-FR" sz="32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outerShdw blurRad="25400" dist="38100" dir="2700000" rotWithShape="0">
                    <a:srgbClr val="7030A0">
                      <a:alpha val="80000"/>
                    </a:srgbClr>
                  </a:outerShdw>
                </a:effectLst>
                <a:latin typeface="Back to the future 2002" panose="02000000000000000000" pitchFamily="2" charset="0"/>
              </a:rPr>
              <a:t>gérer les erreurs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543D8B2C-5520-83FA-A6D9-CA72912C4013}"/>
              </a:ext>
            </a:extLst>
          </p:cNvPr>
          <p:cNvSpPr/>
          <p:nvPr/>
        </p:nvSpPr>
        <p:spPr>
          <a:xfrm>
            <a:off x="639801" y="2749259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commande &gt; out.txt 2&gt; err.txt → séparer flux</a:t>
            </a:r>
            <a:endParaRPr lang="fr-FR" sz="2000" dirty="0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E8A5C53A-1FC7-C1AA-BAC6-17FD5E7E99B1}"/>
              </a:ext>
            </a:extLst>
          </p:cNvPr>
          <p:cNvSpPr/>
          <p:nvPr/>
        </p:nvSpPr>
        <p:spPr>
          <a:xfrm>
            <a:off x="639801" y="4012588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&amp;&gt; → fusionne </a:t>
            </a:r>
            <a:r>
              <a:rPr lang="fr-FR" sz="2800" dirty="0" err="1"/>
              <a:t>stdout</a:t>
            </a:r>
            <a:r>
              <a:rPr lang="fr-FR" sz="2800" dirty="0"/>
              <a:t> + </a:t>
            </a:r>
            <a:r>
              <a:rPr lang="fr-FR" sz="2800" dirty="0" err="1"/>
              <a:t>stderr</a:t>
            </a:r>
            <a:r>
              <a:rPr lang="fr-FR" sz="2800" dirty="0"/>
              <a:t>.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5D8CE5EA-B49E-C243-8FEA-C0D3B1556355}"/>
              </a:ext>
            </a:extLst>
          </p:cNvPr>
          <p:cNvSpPr/>
          <p:nvPr/>
        </p:nvSpPr>
        <p:spPr>
          <a:xfrm>
            <a:off x="628650" y="5275917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 err="1"/>
              <a:t>tail</a:t>
            </a:r>
            <a:r>
              <a:rPr lang="fr-FR" sz="2800" dirty="0"/>
              <a:t> -n 5 erreurs.txt | mail -s "Alertes" admin@exemple.com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13481B05-E90B-3A78-870F-8968C2CFAC7B}"/>
              </a:ext>
            </a:extLst>
          </p:cNvPr>
          <p:cNvSpPr/>
          <p:nvPr/>
        </p:nvSpPr>
        <p:spPr>
          <a:xfrm>
            <a:off x="628650" y="1485930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2&gt;/dev/</a:t>
            </a:r>
            <a:r>
              <a:rPr lang="fr-FR" sz="2800" dirty="0" err="1"/>
              <a:t>null</a:t>
            </a:r>
            <a:r>
              <a:rPr lang="fr-FR" sz="2800" dirty="0"/>
              <a:t> → ignorer les erreurs.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8EC907E-B13C-9778-0912-3967AEED9E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stderr</a:t>
            </a:r>
            <a:r>
              <a:rPr kumimoji="0" lang="fr-FR" altLang="fr-FR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(2) = sortie d’erreurs → écran (séparée)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015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5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5D9BC5B-5E52-D67A-4B0A-1741EE4A6B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>
            <a:extLst>
              <a:ext uri="{FF2B5EF4-FFF2-40B4-BE49-F238E27FC236}">
                <a16:creationId xmlns:a16="http://schemas.microsoft.com/office/drawing/2014/main" id="{FFEF3125-0D90-121C-C0D8-1F11E9CD203F}"/>
              </a:ext>
            </a:extLst>
          </p:cNvPr>
          <p:cNvSpPr txBox="1"/>
          <p:nvPr/>
        </p:nvSpPr>
        <p:spPr>
          <a:xfrm>
            <a:off x="2286000" y="324433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2" name="AutoShape 2" descr="Generated image">
            <a:extLst>
              <a:ext uri="{FF2B5EF4-FFF2-40B4-BE49-F238E27FC236}">
                <a16:creationId xmlns:a16="http://schemas.microsoft.com/office/drawing/2014/main" id="{94CE1BC2-7402-D580-1ED4-4E6E93E4D21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286000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24FDD9F-B2C9-A39D-0B75-F40AB9291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502" y="80380"/>
            <a:ext cx="8697951" cy="1325563"/>
          </a:xfrm>
          <a:noFill/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38500" dist="50800" dir="5400000" sy="-100000" algn="bl" rotWithShape="0"/>
          </a:effectLst>
        </p:spPr>
        <p:txBody>
          <a:bodyPr>
            <a:normAutofit/>
          </a:bodyPr>
          <a:lstStyle/>
          <a:p>
            <a:pPr algn="ctr"/>
            <a:r>
              <a:rPr lang="fr-FR" sz="32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outerShdw blurRad="25400" dist="38100" dir="2700000" rotWithShape="0">
                    <a:srgbClr val="7030A0">
                      <a:alpha val="80000"/>
                    </a:srgbClr>
                  </a:outerShdw>
                </a:effectLst>
                <a:latin typeface="Back to the future 2002" panose="02000000000000000000" pitchFamily="2" charset="0"/>
              </a:rPr>
              <a:t>bonus : outils utiles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2020EE25-E469-26C5-4602-A9B0C0E13C16}"/>
              </a:ext>
            </a:extLst>
          </p:cNvPr>
          <p:cNvSpPr/>
          <p:nvPr/>
        </p:nvSpPr>
        <p:spPr>
          <a:xfrm>
            <a:off x="639801" y="2749259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xargs → transforme des lignes en arguments.</a:t>
            </a:r>
            <a:endParaRPr lang="fr-FR" sz="2000" dirty="0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C5BC4C41-0027-B7FE-4744-36B7F85FC244}"/>
              </a:ext>
            </a:extLst>
          </p:cNvPr>
          <p:cNvSpPr/>
          <p:nvPr/>
        </p:nvSpPr>
        <p:spPr>
          <a:xfrm>
            <a:off x="639801" y="4012588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trap → exécute une commande à la fin ou sur interruption.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13B05DB1-F312-358F-16CF-BC87C27CE8E7}"/>
              </a:ext>
            </a:extLst>
          </p:cNvPr>
          <p:cNvSpPr/>
          <p:nvPr/>
        </p:nvSpPr>
        <p:spPr>
          <a:xfrm>
            <a:off x="628650" y="5275917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set -e : fait échouer le script dès qu’une commande échoue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016295A4-BC22-E066-946B-1E87C5B8C444}"/>
              </a:ext>
            </a:extLst>
          </p:cNvPr>
          <p:cNvSpPr/>
          <p:nvPr/>
        </p:nvSpPr>
        <p:spPr>
          <a:xfrm>
            <a:off x="628650" y="1485930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tee → écrit la sortie et l’affiche à l’écran.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ED30BF01-DC6F-B33C-1F20-ED25AA23E3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stderr</a:t>
            </a:r>
            <a:r>
              <a:rPr kumimoji="0" lang="fr-FR" altLang="fr-FR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(2) = sortie d’erreurs → écran (séparée)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6844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5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64798F-8FAE-2D94-9E30-3AC9F82069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>
            <a:extLst>
              <a:ext uri="{FF2B5EF4-FFF2-40B4-BE49-F238E27FC236}">
                <a16:creationId xmlns:a16="http://schemas.microsoft.com/office/drawing/2014/main" id="{DEE35D5B-41A9-87E5-0AE1-B57ABDAD11EA}"/>
              </a:ext>
            </a:extLst>
          </p:cNvPr>
          <p:cNvSpPr txBox="1"/>
          <p:nvPr/>
        </p:nvSpPr>
        <p:spPr>
          <a:xfrm>
            <a:off x="2286000" y="324433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2" name="AutoShape 2" descr="Generated image">
            <a:extLst>
              <a:ext uri="{FF2B5EF4-FFF2-40B4-BE49-F238E27FC236}">
                <a16:creationId xmlns:a16="http://schemas.microsoft.com/office/drawing/2014/main" id="{C800ACA3-548C-0351-514D-165900A5448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286000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9F2ACF6-25BA-BD85-6C98-B4D9A55CB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502" y="80380"/>
            <a:ext cx="8697951" cy="1325563"/>
          </a:xfrm>
          <a:noFill/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38500" dist="50800" dir="5400000" sy="-100000" algn="bl" rotWithShape="0"/>
          </a:effectLst>
        </p:spPr>
        <p:txBody>
          <a:bodyPr>
            <a:normAutofit/>
          </a:bodyPr>
          <a:lstStyle/>
          <a:p>
            <a:pPr algn="ctr"/>
            <a:r>
              <a:rPr lang="fr-FR" sz="32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outerShdw blurRad="25400" dist="38100" dir="2700000" rotWithShape="0">
                    <a:srgbClr val="7030A0">
                      <a:alpha val="80000"/>
                    </a:srgbClr>
                  </a:outerShdw>
                </a:effectLst>
                <a:latin typeface="Back to the future 2002" panose="02000000000000000000" pitchFamily="2" charset="0"/>
              </a:rPr>
              <a:t>Conclusion / ressources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4B9A6E0B-F680-E944-C4EE-BD30E8D2DDD6}"/>
              </a:ext>
            </a:extLst>
          </p:cNvPr>
          <p:cNvSpPr/>
          <p:nvPr/>
        </p:nvSpPr>
        <p:spPr>
          <a:xfrm>
            <a:off x="639801" y="2749259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Gérer les flux = maîtriser l’interaction terminal ↔ système</a:t>
            </a:r>
            <a:endParaRPr lang="fr-FR" sz="2000" dirty="0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B19C3978-DD10-1096-1FD0-B840E5B80556}"/>
              </a:ext>
            </a:extLst>
          </p:cNvPr>
          <p:cNvSpPr/>
          <p:nvPr/>
        </p:nvSpPr>
        <p:spPr>
          <a:xfrm>
            <a:off x="639801" y="4012588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Combinez redirections, pipes et surveillance pour plus d’efficacité.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07402A2E-2F9D-D8A2-B64D-7BBD8117EC9A}"/>
              </a:ext>
            </a:extLst>
          </p:cNvPr>
          <p:cNvSpPr/>
          <p:nvPr/>
        </p:nvSpPr>
        <p:spPr>
          <a:xfrm>
            <a:off x="628650" y="5275917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 err="1"/>
              <a:t>Ressources</a:t>
            </a:r>
            <a:r>
              <a:rPr lang="en-US" sz="2800" dirty="0"/>
              <a:t> : explainshell.com, man, The Linux Command Line</a:t>
            </a:r>
            <a:endParaRPr lang="fr-FR" sz="2800" dirty="0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8E25B967-EFDD-8C4D-9646-D23BB0F1BE01}"/>
              </a:ext>
            </a:extLst>
          </p:cNvPr>
          <p:cNvSpPr/>
          <p:nvPr/>
        </p:nvSpPr>
        <p:spPr>
          <a:xfrm>
            <a:off x="628650" y="1485930"/>
            <a:ext cx="7886700" cy="1183342"/>
          </a:xfrm>
          <a:prstGeom prst="roundRect">
            <a:avLst/>
          </a:prstGeom>
          <a:solidFill>
            <a:srgbClr val="05255A"/>
          </a:solidFill>
          <a:ln w="28575">
            <a:solidFill>
              <a:srgbClr val="E8BAD2">
                <a:alpha val="98000"/>
              </a:srgbClr>
            </a:solidFill>
          </a:ln>
          <a:effectLst>
            <a:glow rad="469900">
              <a:srgbClr val="DA81A5">
                <a:alpha val="40000"/>
              </a:srgbClr>
            </a:glow>
          </a:effectLst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Les processus sont au cœur de Bash/linux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A0227D6-07CC-BE3D-2157-AECC7C9FE5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stderr</a:t>
            </a:r>
            <a:r>
              <a:rPr kumimoji="0" lang="fr-FR" altLang="fr-FR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(2) = sortie d’erreurs → écran (séparée)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568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25E3C7-50A3-123D-2BC1-F770F051C5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7D3B6FBD-B111-B6B2-9540-FC80AC4A0407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Bash ou </a:t>
            </a:r>
            <a:r>
              <a:rPr lang="fr-FR" sz="2800" dirty="0" err="1"/>
              <a:t>Bourne</a:t>
            </a:r>
            <a:r>
              <a:rPr lang="fr-FR" sz="2800" dirty="0"/>
              <a:t> </a:t>
            </a:r>
            <a:r>
              <a:rPr lang="fr-FR" sz="2800" dirty="0" err="1"/>
              <a:t>Again</a:t>
            </a:r>
            <a:r>
              <a:rPr lang="fr-FR" sz="2800" dirty="0"/>
              <a:t> Shell est un interpréteur de commande.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1BF839E2-A4A8-35DA-058C-1754523BE6D0}"/>
              </a:ext>
            </a:extLst>
          </p:cNvPr>
          <p:cNvSpPr/>
          <p:nvPr/>
        </p:nvSpPr>
        <p:spPr>
          <a:xfrm>
            <a:off x="628650" y="249742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Permet d'écrire et d'exécuter des instructions sous forme de lignes de commandes</a:t>
            </a:r>
            <a:endParaRPr lang="en-US" sz="2800" dirty="0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D0A3A252-BDCF-E077-AA85-A5B32E508DCC}"/>
              </a:ext>
            </a:extLst>
          </p:cNvPr>
          <p:cNvSpPr/>
          <p:nvPr/>
        </p:nvSpPr>
        <p:spPr>
          <a:xfrm>
            <a:off x="628650" y="383316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Élément central qui permet d’interagir directement avec le système d'exploitation.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A6ADFCD-0677-E411-EC96-A5B5A022CD45}"/>
              </a:ext>
            </a:extLst>
          </p:cNvPr>
          <p:cNvSpPr txBox="1"/>
          <p:nvPr/>
        </p:nvSpPr>
        <p:spPr>
          <a:xfrm>
            <a:off x="628650" y="250197"/>
            <a:ext cx="78867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</a:t>
            </a:r>
            <a:r>
              <a:rPr lang="fr-FR" sz="27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qu’est que </a:t>
            </a:r>
            <a:r>
              <a:rPr lang="fr-FR" sz="27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bash</a:t>
            </a:r>
            <a:r>
              <a:rPr lang="fr-FR" sz="27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?</a:t>
            </a:r>
            <a:endParaRPr lang="fr-FR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12620FA7-A42A-660A-E785-BC99ED20DB24}"/>
              </a:ext>
            </a:extLst>
          </p:cNvPr>
          <p:cNvSpPr txBox="1"/>
          <p:nvPr/>
        </p:nvSpPr>
        <p:spPr>
          <a:xfrm>
            <a:off x="2286000" y="282058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07B49899-2E1C-C2A8-6205-9A254733D682}"/>
              </a:ext>
            </a:extLst>
          </p:cNvPr>
          <p:cNvSpPr/>
          <p:nvPr/>
        </p:nvSpPr>
        <p:spPr>
          <a:xfrm>
            <a:off x="628650" y="5168905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Permet de naviguer dans les fichiers, exécuter des programmes, gérer les processus, etc..</a:t>
            </a:r>
          </a:p>
        </p:txBody>
      </p:sp>
    </p:spTree>
    <p:extLst>
      <p:ext uri="{BB962C8B-B14F-4D97-AF65-F5344CB8AC3E}">
        <p14:creationId xmlns:p14="http://schemas.microsoft.com/office/powerpoint/2010/main" val="652697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A3E299-BCCD-D353-3BEB-B5FEC2E98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2D7CD6C2-868C-4680-1D59-49EFEDE0E7C7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Exécuter des commandes Linux nativement sur Windows.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F1FF5F1A-A988-EAEA-6F91-E402C3B97CA8}"/>
              </a:ext>
            </a:extLst>
          </p:cNvPr>
          <p:cNvSpPr/>
          <p:nvPr/>
        </p:nvSpPr>
        <p:spPr>
          <a:xfrm>
            <a:off x="628650" y="249742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Avec WSL 2, un vrai noyau Linux est intégré à Windows.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FB625FCE-B144-1EB9-DD4A-3F39B10CFD3D}"/>
              </a:ext>
            </a:extLst>
          </p:cNvPr>
          <p:cNvSpPr/>
          <p:nvPr/>
        </p:nvSpPr>
        <p:spPr>
          <a:xfrm>
            <a:off x="628650" y="383316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Développement web &amp; DevOps facilité (Git, Docker, </a:t>
            </a:r>
            <a:r>
              <a:rPr lang="fr-FR" sz="2800" dirty="0" err="1"/>
              <a:t>Kubernetes</a:t>
            </a:r>
            <a:r>
              <a:rPr lang="fr-FR" sz="2800" dirty="0"/>
              <a:t>, Ansible...)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92C725D-428D-4C1A-5CB6-96B378FC8E72}"/>
              </a:ext>
            </a:extLst>
          </p:cNvPr>
          <p:cNvSpPr txBox="1"/>
          <p:nvPr/>
        </p:nvSpPr>
        <p:spPr>
          <a:xfrm>
            <a:off x="628650" y="250197"/>
            <a:ext cx="78867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</a:t>
            </a:r>
            <a:r>
              <a:rPr lang="fr-FR" sz="21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pourquoi utiliser </a:t>
            </a:r>
            <a:r>
              <a:rPr lang="fr-FR" sz="21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bash</a:t>
            </a:r>
            <a:r>
              <a:rPr lang="fr-FR" sz="21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sous </a:t>
            </a:r>
            <a:r>
              <a:rPr lang="fr-FR" sz="21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windows</a:t>
            </a:r>
            <a:r>
              <a:rPr lang="fr-FR" sz="21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?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4AA4A58C-8A65-043A-5256-2A64C2AC605C}"/>
              </a:ext>
            </a:extLst>
          </p:cNvPr>
          <p:cNvSpPr txBox="1"/>
          <p:nvPr/>
        </p:nvSpPr>
        <p:spPr>
          <a:xfrm>
            <a:off x="2286000" y="282058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53668ADF-2075-EA86-B56C-8F8849F2F228}"/>
              </a:ext>
            </a:extLst>
          </p:cNvPr>
          <p:cNvSpPr/>
          <p:nvPr/>
        </p:nvSpPr>
        <p:spPr>
          <a:xfrm>
            <a:off x="628650" y="5168905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Automatisation et </a:t>
            </a:r>
            <a:r>
              <a:rPr lang="fr-FR" sz="2800" dirty="0" err="1"/>
              <a:t>scripting</a:t>
            </a:r>
            <a:r>
              <a:rPr lang="fr-FR" sz="2800" dirty="0"/>
              <a:t> </a:t>
            </a:r>
            <a:r>
              <a:rPr lang="fr-FR" sz="2800" dirty="0" err="1"/>
              <a:t>ultra-puissants</a:t>
            </a:r>
            <a:r>
              <a:rPr lang="fr-FR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77196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31A5AC-CD53-3400-CC57-1A6AC100B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7C13A564-BE2E-1A5A-E79C-7BC9EA12C241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Bash vs PowerShell (Windows)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0B945420-6D3D-57E0-A8A6-615481F03E14}"/>
              </a:ext>
            </a:extLst>
          </p:cNvPr>
          <p:cNvSpPr/>
          <p:nvPr/>
        </p:nvSpPr>
        <p:spPr>
          <a:xfrm>
            <a:off x="892098" y="2393317"/>
            <a:ext cx="7623252" cy="702288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000" dirty="0"/>
              <a:t>PowerShell est puissant pour l’administration Windows, mais… qui veut manipuler des objets JSON dans une ligne de commande ?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2C6AC6A4-7A1A-FD41-0D31-BE4052EA4F51}"/>
              </a:ext>
            </a:extLst>
          </p:cNvPr>
          <p:cNvSpPr/>
          <p:nvPr/>
        </p:nvSpPr>
        <p:spPr>
          <a:xfrm>
            <a:off x="892098" y="3132165"/>
            <a:ext cx="7623252" cy="730590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000" dirty="0"/>
              <a:t>Bash est simple, direct et efficace, sans la complexité inutile des objets PowerShell.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52A61F7-1545-0474-ABCE-6F21581F1A6D}"/>
              </a:ext>
            </a:extLst>
          </p:cNvPr>
          <p:cNvSpPr txBox="1"/>
          <p:nvPr/>
        </p:nvSpPr>
        <p:spPr>
          <a:xfrm>
            <a:off x="628650" y="250197"/>
            <a:ext cx="78867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</a:t>
            </a:r>
            <a:r>
              <a:rPr lang="fr-FR" sz="21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Comparaison avec d’autres </a:t>
            </a:r>
            <a:r>
              <a:rPr lang="fr-FR" sz="21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shell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18D6E7F-9EB6-270B-AD5E-1F9B04A91642}"/>
              </a:ext>
            </a:extLst>
          </p:cNvPr>
          <p:cNvSpPr txBox="1"/>
          <p:nvPr/>
        </p:nvSpPr>
        <p:spPr>
          <a:xfrm>
            <a:off x="2286000" y="282058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E446A8AC-610C-9177-EFDD-03CFB8BD4D19}"/>
              </a:ext>
            </a:extLst>
          </p:cNvPr>
          <p:cNvSpPr/>
          <p:nvPr/>
        </p:nvSpPr>
        <p:spPr>
          <a:xfrm>
            <a:off x="892098" y="3896208"/>
            <a:ext cx="7623252" cy="730590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000" dirty="0"/>
              <a:t>Exemple concret : Comparons une commande pour afficher les fichiers .txt d’un dossier :</a:t>
            </a:r>
            <a:endParaRPr lang="fr-FR" sz="2800" dirty="0"/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F0CCD2B0-1D24-A083-3257-2667ACCDD32E}"/>
              </a:ext>
            </a:extLst>
          </p:cNvPr>
          <p:cNvSpPr/>
          <p:nvPr/>
        </p:nvSpPr>
        <p:spPr>
          <a:xfrm>
            <a:off x="2096428" y="4657255"/>
            <a:ext cx="6418921" cy="730590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000" dirty="0"/>
              <a:t>Bash : ls *.txt </a:t>
            </a:r>
            <a:endParaRPr lang="fr-FR" sz="2800" dirty="0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8AF0CD09-BB5F-0D7F-A680-79E0BDFBC151}"/>
              </a:ext>
            </a:extLst>
          </p:cNvPr>
          <p:cNvSpPr/>
          <p:nvPr/>
        </p:nvSpPr>
        <p:spPr>
          <a:xfrm>
            <a:off x="2096429" y="5418302"/>
            <a:ext cx="6418921" cy="730590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/>
              <a:t>PowerShell : Get-</a:t>
            </a:r>
            <a:r>
              <a:rPr lang="en-US" sz="2000" dirty="0" err="1"/>
              <a:t>ChildItem</a:t>
            </a:r>
            <a:r>
              <a:rPr lang="en-US" sz="2000" dirty="0"/>
              <a:t> -Path . -Filter *.txt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2608854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  <p:bldP spid="2" grpId="0" animBg="1"/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15A58F-E30C-C5DC-AE16-F30050ED8A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541535AD-B6A5-D7AB-8F9E-C7D7DE20B611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Bash vs </a:t>
            </a:r>
            <a:r>
              <a:rPr lang="fr-FR" sz="2800" dirty="0" err="1"/>
              <a:t>Zsh</a:t>
            </a:r>
            <a:endParaRPr lang="fr-FR" sz="2800" dirty="0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91073A2F-852C-84AE-5572-07796D3E4F27}"/>
              </a:ext>
            </a:extLst>
          </p:cNvPr>
          <p:cNvSpPr/>
          <p:nvPr/>
        </p:nvSpPr>
        <p:spPr>
          <a:xfrm>
            <a:off x="892098" y="2393317"/>
            <a:ext cx="7623252" cy="702288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000" dirty="0" err="1"/>
              <a:t>Zsh</a:t>
            </a:r>
            <a:r>
              <a:rPr lang="fr-FR" sz="2000" dirty="0"/>
              <a:t> améliore Bash avec des fonctionnalités interactives (</a:t>
            </a:r>
            <a:r>
              <a:rPr lang="fr-FR" sz="2000" dirty="0" err="1"/>
              <a:t>auto-suggestions</a:t>
            </a:r>
            <a:r>
              <a:rPr lang="fr-FR" sz="2000" dirty="0"/>
              <a:t>, correction automatique…).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6BBFF023-F486-241F-F926-98D38F8329A4}"/>
              </a:ext>
            </a:extLst>
          </p:cNvPr>
          <p:cNvSpPr/>
          <p:nvPr/>
        </p:nvSpPr>
        <p:spPr>
          <a:xfrm>
            <a:off x="892098" y="3132165"/>
            <a:ext cx="7623252" cy="730590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000" dirty="0"/>
              <a:t>Bash est la base de tout ! Une fois maîtrisé, passer à </a:t>
            </a:r>
            <a:r>
              <a:rPr lang="fr-FR" sz="2000" dirty="0" err="1"/>
              <a:t>Zsh</a:t>
            </a:r>
            <a:r>
              <a:rPr lang="fr-FR" sz="2000" dirty="0"/>
              <a:t> est un jeu d’enfant.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655A3FA-439A-06EA-B29E-60309444CF6D}"/>
              </a:ext>
            </a:extLst>
          </p:cNvPr>
          <p:cNvSpPr txBox="1"/>
          <p:nvPr/>
        </p:nvSpPr>
        <p:spPr>
          <a:xfrm>
            <a:off x="628650" y="250197"/>
            <a:ext cx="78867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</a:t>
            </a:r>
            <a:r>
              <a:rPr lang="fr-FR" sz="21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Comparaison avec d’autres </a:t>
            </a:r>
            <a:r>
              <a:rPr lang="fr-FR" sz="21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shell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BCE4243A-CD4F-4B73-F684-D79D9364125B}"/>
              </a:ext>
            </a:extLst>
          </p:cNvPr>
          <p:cNvSpPr txBox="1"/>
          <p:nvPr/>
        </p:nvSpPr>
        <p:spPr>
          <a:xfrm>
            <a:off x="2286000" y="282058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26D79C7F-A914-7643-0FB1-672C61032DFD}"/>
              </a:ext>
            </a:extLst>
          </p:cNvPr>
          <p:cNvSpPr/>
          <p:nvPr/>
        </p:nvSpPr>
        <p:spPr>
          <a:xfrm>
            <a:off x="892098" y="3896208"/>
            <a:ext cx="7623252" cy="730590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000" dirty="0"/>
              <a:t>Présent sur </a:t>
            </a:r>
            <a:r>
              <a:rPr lang="fr-FR" sz="2000" dirty="0" err="1"/>
              <a:t>MacOS</a:t>
            </a:r>
            <a:r>
              <a:rPr lang="fr-FR" sz="2000" dirty="0"/>
              <a:t> depuis quelques années (Catalina)</a:t>
            </a:r>
            <a:endParaRPr lang="fr-FR" sz="2800" dirty="0"/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BB804ADF-E6E3-102F-C961-4F5A75CBC960}"/>
              </a:ext>
            </a:extLst>
          </p:cNvPr>
          <p:cNvSpPr/>
          <p:nvPr/>
        </p:nvSpPr>
        <p:spPr>
          <a:xfrm>
            <a:off x="628650" y="4657254"/>
            <a:ext cx="7886699" cy="1576277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400" dirty="0"/>
              <a:t>Pour résumé :</a:t>
            </a:r>
          </a:p>
          <a:p>
            <a:r>
              <a:rPr lang="fr-FR" sz="2400" dirty="0"/>
              <a:t>Bash c'est la base, une fois maitrisé, il n'y aura pas de problèmes pour en maitriser un autre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3661707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  <p:bldP spid="2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A4D996-B211-2F1B-6D88-DFC3138161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21A01161-9103-794D-0DE7-014AB446ED72}"/>
              </a:ext>
            </a:extLst>
          </p:cNvPr>
          <p:cNvSpPr/>
          <p:nvPr/>
        </p:nvSpPr>
        <p:spPr>
          <a:xfrm>
            <a:off x="628650" y="1179143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WSL : Linux sous Windows sans VM ni </a:t>
            </a:r>
            <a:r>
              <a:rPr lang="fr-FR" sz="2800" dirty="0" err="1"/>
              <a:t>dual-boot</a:t>
            </a:r>
            <a:endParaRPr lang="fr-FR" sz="280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69ADFE48-AE96-5EA6-59FC-FEA2B27E23C8}"/>
              </a:ext>
            </a:extLst>
          </p:cNvPr>
          <p:cNvSpPr txBox="1"/>
          <p:nvPr/>
        </p:nvSpPr>
        <p:spPr>
          <a:xfrm>
            <a:off x="628650" y="250197"/>
            <a:ext cx="7886700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</a:t>
            </a:r>
            <a:r>
              <a:rPr lang="fr-FR" sz="21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Bash sous </a:t>
            </a:r>
            <a:r>
              <a:rPr lang="fr-FR" sz="21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windows</a:t>
            </a:r>
            <a:r>
              <a:rPr lang="fr-FR" sz="21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 avec </a:t>
            </a:r>
            <a:r>
              <a:rPr lang="fr-FR" sz="2100" dirty="0" err="1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wsl</a:t>
            </a:r>
            <a:endParaRPr lang="fr-FR" sz="2100" dirty="0">
              <a:gradFill>
                <a:gsLst>
                  <a:gs pos="0">
                    <a:srgbClr val="FFFF00"/>
                  </a:gs>
                  <a:gs pos="100000">
                    <a:srgbClr val="FF0000"/>
                  </a:gs>
                </a:gsLst>
                <a:lin ang="5400000" scaled="1"/>
              </a:gra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latin typeface="Back to the future 2002" panose="02000000000000000000" pitchFamily="2" charset="0"/>
            </a:endParaRPr>
          </a:p>
          <a:p>
            <a:r>
              <a:rPr lang="fr-FR" sz="21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le meilleur des 2 mondes?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B0E3951-02F6-3DBD-A43D-A7DEF86B58BE}"/>
              </a:ext>
            </a:extLst>
          </p:cNvPr>
          <p:cNvSpPr txBox="1"/>
          <p:nvPr/>
        </p:nvSpPr>
        <p:spPr>
          <a:xfrm>
            <a:off x="2286000" y="282058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40A6F96C-A702-3237-1BAD-BD789BA226E0}"/>
              </a:ext>
            </a:extLst>
          </p:cNvPr>
          <p:cNvSpPr/>
          <p:nvPr/>
        </p:nvSpPr>
        <p:spPr>
          <a:xfrm>
            <a:off x="647238" y="4679486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WSL2 est compatible avec Docker, mais il n’a pas de support natif des modules de noyau Linux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F8026645-9259-6252-6187-1183F493DCC7}"/>
              </a:ext>
            </a:extLst>
          </p:cNvPr>
          <p:cNvSpPr/>
          <p:nvPr/>
        </p:nvSpPr>
        <p:spPr>
          <a:xfrm>
            <a:off x="892098" y="2393317"/>
            <a:ext cx="7623252" cy="702288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000" dirty="0"/>
              <a:t>Accéder aux fichiers Windows (/mnt/c) depuis WSL2 est beaucoup plus lent que l'accès aux fichiers Linux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08E34B54-65C9-8337-71C8-56F090BACF95}"/>
              </a:ext>
            </a:extLst>
          </p:cNvPr>
          <p:cNvSpPr/>
          <p:nvPr/>
        </p:nvSpPr>
        <p:spPr>
          <a:xfrm>
            <a:off x="910686" y="3136734"/>
            <a:ext cx="7623252" cy="702288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000" dirty="0"/>
              <a:t>Performances réseau parfois instables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2B94790E-0A58-ACDC-18F4-0573B86F6A3D}"/>
              </a:ext>
            </a:extLst>
          </p:cNvPr>
          <p:cNvSpPr/>
          <p:nvPr/>
        </p:nvSpPr>
        <p:spPr>
          <a:xfrm>
            <a:off x="910686" y="3868524"/>
            <a:ext cx="7623252" cy="702288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000" dirty="0"/>
              <a:t>WSL2 a une IP différente de celle de Windows</a:t>
            </a:r>
          </a:p>
          <a:p>
            <a:r>
              <a:rPr lang="fr-FR" sz="2000" dirty="0"/>
              <a:t>Ports exposés pas toujours accessibles depuis Windows</a:t>
            </a: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165D2EBE-18B7-CC74-6D10-8AC728589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0235" y="4679486"/>
            <a:ext cx="2043529" cy="1134557"/>
          </a:xfrm>
          <a:prstGeom prst="rect">
            <a:avLst/>
          </a:prstGeom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19C09BF0-2C98-467D-255B-30F3EFD429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211" y="1104921"/>
            <a:ext cx="4981575" cy="531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616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0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  <p:bldP spid="2" grpId="0" animBg="1"/>
      <p:bldP spid="7" grpId="0" animBg="1"/>
      <p:bldP spid="10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5AEF8E-185C-CC6F-9B0B-8F475AACBF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4AD6C2DC-DAD5-8724-4784-634C3CDFE438}"/>
              </a:ext>
            </a:extLst>
          </p:cNvPr>
          <p:cNvSpPr/>
          <p:nvPr/>
        </p:nvSpPr>
        <p:spPr>
          <a:xfrm>
            <a:off x="628650" y="160288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Bash est un Shell puissant et incontournable pour interagir avec Linux.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1DB73DED-615B-0030-1B4E-0FFC041B4B55}"/>
              </a:ext>
            </a:extLst>
          </p:cNvPr>
          <p:cNvSpPr/>
          <p:nvPr/>
        </p:nvSpPr>
        <p:spPr>
          <a:xfrm>
            <a:off x="628650" y="2938631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Il est utilisé et présent dans la plupart des distributions Linux</a:t>
            </a:r>
            <a:endParaRPr lang="en-US" sz="2800" dirty="0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3E91F486-2435-E9BB-DF98-BE26B86D408C}"/>
              </a:ext>
            </a:extLst>
          </p:cNvPr>
          <p:cNvSpPr/>
          <p:nvPr/>
        </p:nvSpPr>
        <p:spPr>
          <a:xfrm>
            <a:off x="628650" y="4256909"/>
            <a:ext cx="7886700" cy="1183342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2800" dirty="0"/>
              <a:t>Grâce à </a:t>
            </a:r>
            <a:r>
              <a:rPr lang="fr-FR" sz="2800" dirty="0" err="1"/>
              <a:t>WSL,utilisation</a:t>
            </a:r>
            <a:r>
              <a:rPr lang="fr-FR" sz="2800" dirty="0"/>
              <a:t> de Bash sous Windows et tirer parti des outils Linux sans quitter Windows.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851E586-9D53-F997-0518-59EFC9911354}"/>
              </a:ext>
            </a:extLst>
          </p:cNvPr>
          <p:cNvSpPr txBox="1"/>
          <p:nvPr/>
        </p:nvSpPr>
        <p:spPr>
          <a:xfrm>
            <a:off x="628650" y="250197"/>
            <a:ext cx="78867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6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&gt; </a:t>
            </a:r>
            <a:r>
              <a:rPr lang="fr-FR" sz="2700" dirty="0">
                <a:gradFill>
                  <a:gsLst>
                    <a:gs pos="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  <a:latin typeface="Back to the future 2002" panose="02000000000000000000" pitchFamily="2" charset="0"/>
              </a:rPr>
              <a:t>Résumé de la session 1</a:t>
            </a:r>
            <a:endParaRPr lang="fr-FR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C1826EA2-6529-51F8-1E0F-F2346FA64510}"/>
              </a:ext>
            </a:extLst>
          </p:cNvPr>
          <p:cNvSpPr txBox="1"/>
          <p:nvPr/>
        </p:nvSpPr>
        <p:spPr>
          <a:xfrm>
            <a:off x="2286000" y="324433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58269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26290</TotalTime>
  <Words>1915</Words>
  <Application>Microsoft Office PowerPoint</Application>
  <PresentationFormat>Affichage à l'écran (4:3)</PresentationFormat>
  <Paragraphs>247</Paragraphs>
  <Slides>39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39</vt:i4>
      </vt:variant>
    </vt:vector>
  </HeadingPairs>
  <TitlesOfParts>
    <vt:vector size="45" baseType="lpstr">
      <vt:lpstr>Arial Unicode MS</vt:lpstr>
      <vt:lpstr>Arial</vt:lpstr>
      <vt:lpstr>Aptos Display</vt:lpstr>
      <vt:lpstr>Back to the future 2002</vt:lpstr>
      <vt:lpstr>Aptos</vt:lpstr>
      <vt:lpstr>Thème Office</vt:lpstr>
      <vt:lpstr>Présentation PowerPoint</vt:lpstr>
      <vt:lpstr>&gt; objectif de la session 1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&gt; objectif de la session 2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&gt; objectif de la session 3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session 4 : &gt; bash en coulisse</vt:lpstr>
      <vt:lpstr>qu’est ce qu’un processus</vt:lpstr>
      <vt:lpstr>controler’un processus</vt:lpstr>
      <vt:lpstr>flux standard</vt:lpstr>
      <vt:lpstr>redirections</vt:lpstr>
      <vt:lpstr>les pipes</vt:lpstr>
      <vt:lpstr>statut de sortie et gestion des erreurs</vt:lpstr>
      <vt:lpstr>gérer les erreurs</vt:lpstr>
      <vt:lpstr>bonus : outils utiles</vt:lpstr>
      <vt:lpstr>Conclusion / ressources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kidou</dc:creator>
  <cp:keywords/>
  <dc:description>generated using python-pptx</dc:description>
  <cp:lastModifiedBy>Michaël Godard</cp:lastModifiedBy>
  <cp:revision>14</cp:revision>
  <dcterms:created xsi:type="dcterms:W3CDTF">2013-01-27T09:14:16Z</dcterms:created>
  <dcterms:modified xsi:type="dcterms:W3CDTF">2025-06-04T07:17:10Z</dcterms:modified>
  <cp:category/>
</cp:coreProperties>
</file>

<file path=docProps/thumbnail.jpeg>
</file>